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5" r:id="rId3"/>
    <p:sldId id="335" r:id="rId4"/>
    <p:sldId id="279" r:id="rId5"/>
    <p:sldId id="281" r:id="rId6"/>
    <p:sldId id="331" r:id="rId7"/>
    <p:sldId id="329" r:id="rId8"/>
    <p:sldId id="333" r:id="rId9"/>
    <p:sldId id="330" r:id="rId10"/>
    <p:sldId id="339" r:id="rId11"/>
    <p:sldId id="340" r:id="rId12"/>
    <p:sldId id="338" r:id="rId13"/>
    <p:sldId id="336" r:id="rId14"/>
    <p:sldId id="341" r:id="rId15"/>
    <p:sldId id="337" r:id="rId16"/>
    <p:sldId id="30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8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10981823993311E-2"/>
          <c:y val="0.11957929149308054"/>
          <c:w val="0.94966087347386063"/>
          <c:h val="0.77650549302543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8.9293472375285721E-3"/>
                  <c:y val="-2.5434218073734159E-2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845716006810616E-3"/>
                  <c:y val="6.9172574473566522E-3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578896900182564E-3"/>
                  <c:y val="7.7957353224767463E-4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361016441689655E-3"/>
                  <c:y val="2.6490066225165563E-2"/>
                </c:manualLayout>
              </c:layout>
              <c:tx>
                <c:rich>
                  <a:bodyPr/>
                  <a:lstStyle/>
                  <a:p>
                    <a:pPr>
                      <a:defRPr sz="1596" b="1"/>
                    </a:pPr>
                    <a:r>
                      <a:rPr lang="en-US" sz="1596" b="1" dirty="0"/>
                      <a:t>7,8       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0596026490066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1596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7.6</c:v>
                </c:pt>
                <c:pt idx="1">
                  <c:v>7.8</c:v>
                </c:pt>
                <c:pt idx="2">
                  <c:v>8</c:v>
                </c:pt>
                <c:pt idx="3">
                  <c:v>8.1999999999999993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49-4D18-B81F-EF1D416A0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38592"/>
        <c:axId val="150640128"/>
      </c:barChart>
      <c:catAx>
        <c:axId val="15063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150640128"/>
        <c:crosses val="autoZero"/>
        <c:auto val="1"/>
        <c:lblAlgn val="ctr"/>
        <c:lblOffset val="100"/>
        <c:noMultiLvlLbl val="0"/>
      </c:catAx>
      <c:valAx>
        <c:axId val="150640128"/>
        <c:scaling>
          <c:orientation val="minMax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063859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64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8864102635513E-2"/>
          <c:y val="6.2831247054082551E-2"/>
          <c:w val="0.92589321355300136"/>
          <c:h val="0.77091331536698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598872484075928E-2"/>
                  <c:y val="-6.854317860445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620234547713927E-2"/>
                  <c:y val="-9.710283635630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88724840759266E-2"/>
                  <c:y val="-9.139090480593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377948589411537E-2"/>
                  <c:y val="-6.854317860445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2014-15 уч.год</c:v>
                </c:pt>
                <c:pt idx="1">
                  <c:v>2015-16 уч.год</c:v>
                </c:pt>
                <c:pt idx="2">
                  <c:v>2016-17 уч.год (план)</c:v>
                </c:pt>
                <c:pt idx="3">
                  <c:v>2020-21 уч.год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31.2</c:v>
                </c:pt>
                <c:pt idx="1">
                  <c:v>37.700000000000003</c:v>
                </c:pt>
                <c:pt idx="2">
                  <c:v>38.200000000000003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7-4FC3-A602-B483789B95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759680"/>
        <c:axId val="150766720"/>
      </c:barChart>
      <c:catAx>
        <c:axId val="1507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66720"/>
        <c:crosses val="autoZero"/>
        <c:auto val="1"/>
        <c:lblAlgn val="ctr"/>
        <c:lblOffset val="100"/>
        <c:noMultiLvlLbl val="0"/>
      </c:catAx>
      <c:valAx>
        <c:axId val="15076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75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10981823993311E-2"/>
          <c:y val="0.11957929149308054"/>
          <c:w val="0.94966087347386063"/>
          <c:h val="0.77650549302543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90-4BA3-992B-B155C45D3704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90-4BA3-992B-B155C45D3704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90-4BA3-992B-B155C45D3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">
                  <c:v>74.599999999999994</c:v>
                </c:pt>
                <c:pt idx="1">
                  <c:v>74.8</c:v>
                </c:pt>
                <c:pt idx="2">
                  <c:v>75</c:v>
                </c:pt>
                <c:pt idx="3">
                  <c:v>75.2</c:v>
                </c:pt>
                <c:pt idx="4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90-4BA3-992B-B155C45D3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64960"/>
        <c:axId val="151066496"/>
      </c:barChart>
      <c:catAx>
        <c:axId val="1510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151066496"/>
        <c:crosses val="autoZero"/>
        <c:auto val="1"/>
        <c:lblAlgn val="ctr"/>
        <c:lblOffset val="100"/>
        <c:noMultiLvlLbl val="0"/>
      </c:catAx>
      <c:valAx>
        <c:axId val="151066496"/>
        <c:scaling>
          <c:orientation val="minMax"/>
          <c:min val="7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1064960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64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u="sng"/>
            </a:pPr>
            <a:r>
              <a:rPr lang="ru-RU" sz="1400" u="sng" dirty="0"/>
              <a:t>Численность обучающихся</a:t>
            </a:r>
            <a:r>
              <a:rPr lang="ru-RU" sz="1400" u="sng" baseline="0" dirty="0"/>
              <a:t> УДО, занимающихся научно-техническим творчеством</a:t>
            </a:r>
            <a:endParaRPr lang="ru-RU" sz="1400" u="sng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invertIfNegative val="0"/>
          <c:dLbls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7710</c:v>
                </c:pt>
                <c:pt idx="1">
                  <c:v>9247</c:v>
                </c:pt>
                <c:pt idx="2">
                  <c:v>9895</c:v>
                </c:pt>
                <c:pt idx="3">
                  <c:v>10500</c:v>
                </c:pt>
                <c:pt idx="4">
                  <c:v>14000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D-47A6-84EF-7BB888C16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14272"/>
        <c:axId val="151415808"/>
      </c:barChart>
      <c:catAx>
        <c:axId val="15141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15808"/>
        <c:crosses val="autoZero"/>
        <c:auto val="1"/>
        <c:lblAlgn val="ctr"/>
        <c:lblOffset val="100"/>
        <c:noMultiLvlLbl val="0"/>
      </c:catAx>
      <c:valAx>
        <c:axId val="151415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141427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txPr>
    <a:bodyPr/>
    <a:lstStyle/>
    <a:p>
      <a:pPr>
        <a:defRPr sz="1342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/>
              <a:t>Численность обучающихся в</a:t>
            </a:r>
            <a:r>
              <a:rPr lang="ru-RU" sz="1400" u="sng" baseline="0" dirty="0"/>
              <a:t> кружках технического творчества в школах </a:t>
            </a:r>
            <a:endParaRPr lang="ru-RU" sz="1400" u="sng" dirty="0"/>
          </a:p>
        </c:rich>
      </c:tx>
      <c:layout>
        <c:manualLayout>
          <c:xMode val="edge"/>
          <c:yMode val="edge"/>
          <c:x val="0.14746498156416082"/>
          <c:y val="3.61786255540742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2011-12 уч.год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8231</c:v>
                </c:pt>
                <c:pt idx="1">
                  <c:v>8366</c:v>
                </c:pt>
                <c:pt idx="2">
                  <c:v>11288</c:v>
                </c:pt>
                <c:pt idx="3">
                  <c:v>11800</c:v>
                </c:pt>
                <c:pt idx="4">
                  <c:v>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33-4BEA-B296-6559F011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49600"/>
        <c:axId val="151451136"/>
      </c:barChart>
      <c:catAx>
        <c:axId val="15144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51136"/>
        <c:crosses val="autoZero"/>
        <c:auto val="1"/>
        <c:lblAlgn val="ctr"/>
        <c:lblOffset val="100"/>
        <c:noMultiLvlLbl val="0"/>
      </c:catAx>
      <c:valAx>
        <c:axId val="1514511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1449600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  <c:showDLblsOverMax val="0"/>
  </c:chart>
  <c:txPr>
    <a:bodyPr/>
    <a:lstStyle/>
    <a:p>
      <a:pPr>
        <a:defRPr sz="1708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A8B57-0D67-47C3-923A-5B9129555C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7F4CD-3B0C-43AF-B786-238D019484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Цель:</a:t>
          </a:r>
          <a:endParaRPr lang="ru-RU" sz="1800" baseline="0" dirty="0">
            <a:solidFill>
              <a:srgbClr val="C00000"/>
            </a:solidFill>
          </a:endParaRPr>
        </a:p>
      </dgm:t>
    </dgm:pt>
    <dgm:pt modelId="{CB4F6BD3-2918-4AE1-84A8-F4B1C8583DC3}" type="parTrans" cxnId="{09E569F6-6A77-416F-A85D-6196CF3DC167}">
      <dgm:prSet/>
      <dgm:spPr/>
      <dgm:t>
        <a:bodyPr/>
        <a:lstStyle/>
        <a:p>
          <a:endParaRPr lang="ru-RU"/>
        </a:p>
      </dgm:t>
    </dgm:pt>
    <dgm:pt modelId="{589C435C-0D2E-4842-8FF3-3DE72A14DCD4}" type="sibTrans" cxnId="{09E569F6-6A77-416F-A85D-6196CF3DC167}">
      <dgm:prSet/>
      <dgm:spPr/>
      <dgm:t>
        <a:bodyPr/>
        <a:lstStyle/>
        <a:p>
          <a:endParaRPr lang="ru-RU"/>
        </a:p>
      </dgm:t>
    </dgm:pt>
    <dgm:pt modelId="{BD0FD5C9-7D0C-493A-B0CF-633F77323A41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dirty="0">
            <a:solidFill>
              <a:schemeClr val="tx1"/>
            </a:solidFill>
          </a:endParaRPr>
        </a:p>
      </dgm:t>
    </dgm:pt>
    <dgm:pt modelId="{5C8FD418-28BA-4D60-953C-06960AE18594}" type="parTrans" cxnId="{6A40C57C-7A64-4BE0-8B21-DA803422EF80}">
      <dgm:prSet/>
      <dgm:spPr/>
      <dgm:t>
        <a:bodyPr/>
        <a:lstStyle/>
        <a:p>
          <a:endParaRPr lang="ru-RU"/>
        </a:p>
      </dgm:t>
    </dgm:pt>
    <dgm:pt modelId="{3474148A-4BA6-410A-AD2F-61194246E611}" type="sibTrans" cxnId="{6A40C57C-7A64-4BE0-8B21-DA803422EF80}">
      <dgm:prSet/>
      <dgm:spPr/>
      <dgm:t>
        <a:bodyPr/>
        <a:lstStyle/>
        <a:p>
          <a:endParaRPr lang="ru-RU"/>
        </a:p>
      </dgm:t>
    </dgm:pt>
    <dgm:pt modelId="{7D6C358A-401A-4FF8-BD39-130952B9D8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Задачи</a:t>
          </a:r>
          <a:r>
            <a:rPr lang="ru-RU" sz="1800" baseline="0" dirty="0">
              <a:solidFill>
                <a:srgbClr val="C00000"/>
              </a:solidFill>
            </a:rPr>
            <a:t>:</a:t>
          </a:r>
        </a:p>
      </dgm:t>
    </dgm:pt>
    <dgm:pt modelId="{EBD097E7-A06E-4D61-B428-207B5FEC5229}" type="parTrans" cxnId="{5B556184-F64A-4654-9155-B0D9B85194CB}">
      <dgm:prSet/>
      <dgm:spPr/>
      <dgm:t>
        <a:bodyPr/>
        <a:lstStyle/>
        <a:p>
          <a:endParaRPr lang="ru-RU"/>
        </a:p>
      </dgm:t>
    </dgm:pt>
    <dgm:pt modelId="{D828ABC1-800F-4185-A335-DB00463436B9}" type="sibTrans" cxnId="{5B556184-F64A-4654-9155-B0D9B85194CB}">
      <dgm:prSet/>
      <dgm:spPr/>
      <dgm:t>
        <a:bodyPr/>
        <a:lstStyle/>
        <a:p>
          <a:endParaRPr lang="ru-RU"/>
        </a:p>
      </dgm:t>
    </dgm:pt>
    <dgm:pt modelId="{E7EF6A53-83A6-448F-B437-71C4D2AE319F}">
      <dgm:prSet/>
      <dgm:spPr/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000" dirty="0"/>
        </a:p>
      </dgm:t>
    </dgm:pt>
    <dgm:pt modelId="{4853D29C-DF26-4668-83FD-5AE663C9929C}" type="sibTrans" cxnId="{E2F9865A-C339-4B2A-9D42-11E639DCAD2C}">
      <dgm:prSet/>
      <dgm:spPr/>
      <dgm:t>
        <a:bodyPr/>
        <a:lstStyle/>
        <a:p>
          <a:endParaRPr lang="ru-RU"/>
        </a:p>
      </dgm:t>
    </dgm:pt>
    <dgm:pt modelId="{96604221-434F-4F49-A619-2E222B3ADF59}" type="parTrans" cxnId="{E2F9865A-C339-4B2A-9D42-11E639DCAD2C}">
      <dgm:prSet/>
      <dgm:spPr/>
      <dgm:t>
        <a:bodyPr/>
        <a:lstStyle/>
        <a:p>
          <a:endParaRPr lang="ru-RU"/>
        </a:p>
      </dgm:t>
    </dgm:pt>
    <dgm:pt modelId="{916947FB-1E2F-4997-B44C-304CD55FCC36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создание регионального модельного центра дополнительного образования детей;</a:t>
          </a:r>
          <a:endParaRPr lang="ru-RU" sz="1800" dirty="0"/>
        </a:p>
      </dgm:t>
    </dgm:pt>
    <dgm:pt modelId="{BFE7388C-F727-4C21-BD2A-5D205C2841D2}" type="sibTrans" cxnId="{8FCC8F6F-9844-4421-97EA-20575EB2CA80}">
      <dgm:prSet/>
      <dgm:spPr/>
      <dgm:t>
        <a:bodyPr/>
        <a:lstStyle/>
        <a:p>
          <a:endParaRPr lang="ru-RU"/>
        </a:p>
      </dgm:t>
    </dgm:pt>
    <dgm:pt modelId="{4B650D96-4529-41FB-88AA-21F9E00EC0FC}" type="parTrans" cxnId="{8FCC8F6F-9844-4421-97EA-20575EB2CA80}">
      <dgm:prSet/>
      <dgm:spPr/>
      <dgm:t>
        <a:bodyPr/>
        <a:lstStyle/>
        <a:p>
          <a:endParaRPr lang="ru-RU"/>
        </a:p>
      </dgm:t>
    </dgm:pt>
    <dgm:pt modelId="{5D5C492D-949E-4F29-A91D-7FB17F2BC483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квалификации управленческих и педагогических кадров в сфере дополнительного образования детей.</a:t>
          </a:r>
        </a:p>
      </dgm:t>
    </dgm:pt>
    <dgm:pt modelId="{A99D22B0-9DA7-4C17-BD66-2D38F3C65F2F}" type="sibTrans" cxnId="{789E4C3D-F70C-45D3-B082-3E1CD6B7EBB3}">
      <dgm:prSet/>
      <dgm:spPr/>
      <dgm:t>
        <a:bodyPr/>
        <a:lstStyle/>
        <a:p>
          <a:endParaRPr lang="ru-RU"/>
        </a:p>
      </dgm:t>
    </dgm:pt>
    <dgm:pt modelId="{ED0E4E56-3F43-4CB9-B5C0-7CFA499EAC1C}" type="parTrans" cxnId="{789E4C3D-F70C-45D3-B082-3E1CD6B7EBB3}">
      <dgm:prSet/>
      <dgm:spPr/>
      <dgm:t>
        <a:bodyPr/>
        <a:lstStyle/>
        <a:p>
          <a:endParaRPr lang="ru-RU"/>
        </a:p>
      </dgm:t>
    </dgm:pt>
    <dgm:pt modelId="{44C61605-7266-43CC-AB1B-C278D43AF057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создание системы многоэтапных и </a:t>
          </a:r>
          <a:r>
            <a:rPr lang="ru-RU" sz="1800" dirty="0" err="1"/>
            <a:t>разноуровневых</a:t>
          </a:r>
          <a:r>
            <a:rPr lang="ru-RU" sz="18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</dgm:t>
    </dgm:pt>
    <dgm:pt modelId="{B0AC2663-0593-4433-B54A-3C6FDAF22C83}" type="sibTrans" cxnId="{3F7754A5-B9B2-4939-BDC3-D65ABA64D35E}">
      <dgm:prSet/>
      <dgm:spPr/>
      <dgm:t>
        <a:bodyPr/>
        <a:lstStyle/>
        <a:p>
          <a:endParaRPr lang="ru-RU"/>
        </a:p>
      </dgm:t>
    </dgm:pt>
    <dgm:pt modelId="{2028E5D7-1948-465F-AC0A-C4467A9F1E6D}" type="parTrans" cxnId="{3F7754A5-B9B2-4939-BDC3-D65ABA64D35E}">
      <dgm:prSet/>
      <dgm:spPr/>
      <dgm:t>
        <a:bodyPr/>
        <a:lstStyle/>
        <a:p>
          <a:endParaRPr lang="ru-RU"/>
        </a:p>
      </dgm:t>
    </dgm:pt>
    <dgm:pt modelId="{E8124CF5-858C-4314-B33B-4BB693A7365A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</dgm:t>
    </dgm:pt>
    <dgm:pt modelId="{5BA6AE18-CD9F-4F82-9671-0A27967388E3}" type="sibTrans" cxnId="{499DDE4E-99B9-4612-942F-91308FC17621}">
      <dgm:prSet/>
      <dgm:spPr/>
      <dgm:t>
        <a:bodyPr/>
        <a:lstStyle/>
        <a:p>
          <a:endParaRPr lang="ru-RU"/>
        </a:p>
      </dgm:t>
    </dgm:pt>
    <dgm:pt modelId="{385E65E5-CAF0-4F83-9EC7-DA90A27750D7}" type="parTrans" cxnId="{499DDE4E-99B9-4612-942F-91308FC17621}">
      <dgm:prSet/>
      <dgm:spPr/>
      <dgm:t>
        <a:bodyPr/>
        <a:lstStyle/>
        <a:p>
          <a:endParaRPr lang="ru-RU"/>
        </a:p>
      </dgm:t>
    </dgm:pt>
    <dgm:pt modelId="{3AF7FE0B-1147-4918-9311-A6364D7DAE62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</dgm:t>
    </dgm:pt>
    <dgm:pt modelId="{3A5E2AD0-0CC5-40C8-AAFC-C79CA9015FA0}" type="sibTrans" cxnId="{2DDFF90C-B29A-4397-BF1B-BAED7BCEF7C6}">
      <dgm:prSet/>
      <dgm:spPr/>
      <dgm:t>
        <a:bodyPr/>
        <a:lstStyle/>
        <a:p>
          <a:endParaRPr lang="ru-RU"/>
        </a:p>
      </dgm:t>
    </dgm:pt>
    <dgm:pt modelId="{04C4F840-7AF4-48AC-952D-19F6371F5294}" type="parTrans" cxnId="{2DDFF90C-B29A-4397-BF1B-BAED7BCEF7C6}">
      <dgm:prSet/>
      <dgm:spPr/>
      <dgm:t>
        <a:bodyPr/>
        <a:lstStyle/>
        <a:p>
          <a:endParaRPr lang="ru-RU"/>
        </a:p>
      </dgm:t>
    </dgm:pt>
    <dgm:pt modelId="{91736473-308F-4CEB-AC5B-B0023CAC7DF8}" type="pres">
      <dgm:prSet presAssocID="{032A8B57-0D67-47C3-923A-5B9129555C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F0A65-E4C8-4463-8140-24FE0D0CFD24}" type="pres">
      <dgm:prSet presAssocID="{6757F4CD-3B0C-43AF-B786-238D01948486}" presName="parentText" presStyleLbl="node1" presStyleIdx="0" presStyleCnt="2" custLinFactNeighborX="833" custLinFactNeighborY="-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A017-2B68-4123-AF44-F6CB754AC981}" type="pres">
      <dgm:prSet presAssocID="{6757F4CD-3B0C-43AF-B786-238D01948486}" presName="childText" presStyleLbl="revTx" presStyleIdx="0" presStyleCnt="2" custScaleY="19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C1CE-174F-4BC5-91A9-EBADC449F82F}" type="pres">
      <dgm:prSet presAssocID="{7D6C358A-401A-4FF8-BD39-130952B9D886}" presName="parentText" presStyleLbl="node1" presStyleIdx="1" presStyleCnt="2" custLinFactNeighborY="-18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AFEC-24A4-4455-BBB2-7F5649D777E9}" type="pres">
      <dgm:prSet presAssocID="{7D6C358A-401A-4FF8-BD39-130952B9D886}" presName="childText" presStyleLbl="revTx" presStyleIdx="1" presStyleCnt="2" custLinFactY="-7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35A5B-19D7-4D6D-BBA0-FFB5F2D49878}" type="presOf" srcId="{E8124CF5-858C-4314-B33B-4BB693A7365A}" destId="{CB9CAFEC-24A4-4455-BBB2-7F5649D777E9}" srcOrd="0" destOrd="2" presId="urn:microsoft.com/office/officeart/2005/8/layout/vList2"/>
    <dgm:cxn modelId="{2DDFF90C-B29A-4397-BF1B-BAED7BCEF7C6}" srcId="{7D6C358A-401A-4FF8-BD39-130952B9D886}" destId="{3AF7FE0B-1147-4918-9311-A6364D7DAE62}" srcOrd="1" destOrd="0" parTransId="{04C4F840-7AF4-48AC-952D-19F6371F5294}" sibTransId="{3A5E2AD0-0CC5-40C8-AAFC-C79CA9015FA0}"/>
    <dgm:cxn modelId="{F84EF970-884F-4910-94C2-94243FF1B71A}" type="presOf" srcId="{916947FB-1E2F-4997-B44C-304CD55FCC36}" destId="{CB9CAFEC-24A4-4455-BBB2-7F5649D777E9}" srcOrd="0" destOrd="0" presId="urn:microsoft.com/office/officeart/2005/8/layout/vList2"/>
    <dgm:cxn modelId="{476F5659-93E7-456A-839A-20B2EE79CD91}" type="presOf" srcId="{BD0FD5C9-7D0C-493A-B0CF-633F77323A41}" destId="{AC97A017-2B68-4123-AF44-F6CB754AC981}" srcOrd="0" destOrd="0" presId="urn:microsoft.com/office/officeart/2005/8/layout/vList2"/>
    <dgm:cxn modelId="{789E4C3D-F70C-45D3-B082-3E1CD6B7EBB3}" srcId="{7D6C358A-401A-4FF8-BD39-130952B9D886}" destId="{5D5C492D-949E-4F29-A91D-7FB17F2BC483}" srcOrd="4" destOrd="0" parTransId="{ED0E4E56-3F43-4CB9-B5C0-7CFA499EAC1C}" sibTransId="{A99D22B0-9DA7-4C17-BD66-2D38F3C65F2F}"/>
    <dgm:cxn modelId="{3F7754A5-B9B2-4939-BDC3-D65ABA64D35E}" srcId="{7D6C358A-401A-4FF8-BD39-130952B9D886}" destId="{44C61605-7266-43CC-AB1B-C278D43AF057}" srcOrd="3" destOrd="0" parTransId="{2028E5D7-1948-465F-AC0A-C4467A9F1E6D}" sibTransId="{B0AC2663-0593-4433-B54A-3C6FDAF22C83}"/>
    <dgm:cxn modelId="{1549B626-F184-4D1D-B18C-6F55CAEC0619}" type="presOf" srcId="{3AF7FE0B-1147-4918-9311-A6364D7DAE62}" destId="{CB9CAFEC-24A4-4455-BBB2-7F5649D777E9}" srcOrd="0" destOrd="1" presId="urn:microsoft.com/office/officeart/2005/8/layout/vList2"/>
    <dgm:cxn modelId="{8FCC8F6F-9844-4421-97EA-20575EB2CA80}" srcId="{7D6C358A-401A-4FF8-BD39-130952B9D886}" destId="{916947FB-1E2F-4997-B44C-304CD55FCC36}" srcOrd="0" destOrd="0" parTransId="{4B650D96-4529-41FB-88AA-21F9E00EC0FC}" sibTransId="{BFE7388C-F727-4C21-BD2A-5D205C2841D2}"/>
    <dgm:cxn modelId="{4E62BCEC-8C10-4C23-B58B-9D7DF449754A}" type="presOf" srcId="{44C61605-7266-43CC-AB1B-C278D43AF057}" destId="{CB9CAFEC-24A4-4455-BBB2-7F5649D777E9}" srcOrd="0" destOrd="3" presId="urn:microsoft.com/office/officeart/2005/8/layout/vList2"/>
    <dgm:cxn modelId="{038185DC-C34C-42B3-9327-4CC4E388EB06}" type="presOf" srcId="{6757F4CD-3B0C-43AF-B786-238D01948486}" destId="{D5BF0A65-E4C8-4463-8140-24FE0D0CFD24}" srcOrd="0" destOrd="0" presId="urn:microsoft.com/office/officeart/2005/8/layout/vList2"/>
    <dgm:cxn modelId="{09E569F6-6A77-416F-A85D-6196CF3DC167}" srcId="{032A8B57-0D67-47C3-923A-5B9129555C36}" destId="{6757F4CD-3B0C-43AF-B786-238D01948486}" srcOrd="0" destOrd="0" parTransId="{CB4F6BD3-2918-4AE1-84A8-F4B1C8583DC3}" sibTransId="{589C435C-0D2E-4842-8FF3-3DE72A14DCD4}"/>
    <dgm:cxn modelId="{A455708E-C903-41AC-A147-A352CB31D0BC}" type="presOf" srcId="{E7EF6A53-83A6-448F-B437-71C4D2AE319F}" destId="{CB9CAFEC-24A4-4455-BBB2-7F5649D777E9}" srcOrd="0" destOrd="5" presId="urn:microsoft.com/office/officeart/2005/8/layout/vList2"/>
    <dgm:cxn modelId="{499DDE4E-99B9-4612-942F-91308FC17621}" srcId="{7D6C358A-401A-4FF8-BD39-130952B9D886}" destId="{E8124CF5-858C-4314-B33B-4BB693A7365A}" srcOrd="2" destOrd="0" parTransId="{385E65E5-CAF0-4F83-9EC7-DA90A27750D7}" sibTransId="{5BA6AE18-CD9F-4F82-9671-0A27967388E3}"/>
    <dgm:cxn modelId="{5B556184-F64A-4654-9155-B0D9B85194CB}" srcId="{032A8B57-0D67-47C3-923A-5B9129555C36}" destId="{7D6C358A-401A-4FF8-BD39-130952B9D886}" srcOrd="1" destOrd="0" parTransId="{EBD097E7-A06E-4D61-B428-207B5FEC5229}" sibTransId="{D828ABC1-800F-4185-A335-DB00463436B9}"/>
    <dgm:cxn modelId="{01E8A9AD-6B24-41FD-8E23-272DDB20D930}" type="presOf" srcId="{032A8B57-0D67-47C3-923A-5B9129555C36}" destId="{91736473-308F-4CEB-AC5B-B0023CAC7DF8}" srcOrd="0" destOrd="0" presId="urn:microsoft.com/office/officeart/2005/8/layout/vList2"/>
    <dgm:cxn modelId="{DABE7FBF-8929-4F07-8250-79EF10075479}" type="presOf" srcId="{5D5C492D-949E-4F29-A91D-7FB17F2BC483}" destId="{CB9CAFEC-24A4-4455-BBB2-7F5649D777E9}" srcOrd="0" destOrd="4" presId="urn:microsoft.com/office/officeart/2005/8/layout/vList2"/>
    <dgm:cxn modelId="{1F7EED01-9359-43D1-A18B-89699286ACF7}" type="presOf" srcId="{7D6C358A-401A-4FF8-BD39-130952B9D886}" destId="{BB89C1CE-174F-4BC5-91A9-EBADC449F82F}" srcOrd="0" destOrd="0" presId="urn:microsoft.com/office/officeart/2005/8/layout/vList2"/>
    <dgm:cxn modelId="{6A40C57C-7A64-4BE0-8B21-DA803422EF80}" srcId="{6757F4CD-3B0C-43AF-B786-238D01948486}" destId="{BD0FD5C9-7D0C-493A-B0CF-633F77323A41}" srcOrd="0" destOrd="0" parTransId="{5C8FD418-28BA-4D60-953C-06960AE18594}" sibTransId="{3474148A-4BA6-410A-AD2F-61194246E611}"/>
    <dgm:cxn modelId="{E2F9865A-C339-4B2A-9D42-11E639DCAD2C}" srcId="{7D6C358A-401A-4FF8-BD39-130952B9D886}" destId="{E7EF6A53-83A6-448F-B437-71C4D2AE319F}" srcOrd="5" destOrd="0" parTransId="{96604221-434F-4F49-A619-2E222B3ADF59}" sibTransId="{4853D29C-DF26-4668-83FD-5AE663C9929C}"/>
    <dgm:cxn modelId="{D6202D6B-EE38-43A1-BBBA-C5127F5C0D65}" type="presParOf" srcId="{91736473-308F-4CEB-AC5B-B0023CAC7DF8}" destId="{D5BF0A65-E4C8-4463-8140-24FE0D0CFD24}" srcOrd="0" destOrd="0" presId="urn:microsoft.com/office/officeart/2005/8/layout/vList2"/>
    <dgm:cxn modelId="{6C5A6524-4E28-4BC3-BCA4-06332577EE8E}" type="presParOf" srcId="{91736473-308F-4CEB-AC5B-B0023CAC7DF8}" destId="{AC97A017-2B68-4123-AF44-F6CB754AC981}" srcOrd="1" destOrd="0" presId="urn:microsoft.com/office/officeart/2005/8/layout/vList2"/>
    <dgm:cxn modelId="{B02D0570-DD8B-4265-8D15-E92EC94284FD}" type="presParOf" srcId="{91736473-308F-4CEB-AC5B-B0023CAC7DF8}" destId="{BB89C1CE-174F-4BC5-91A9-EBADC449F82F}" srcOrd="2" destOrd="0" presId="urn:microsoft.com/office/officeart/2005/8/layout/vList2"/>
    <dgm:cxn modelId="{A6DAB6FC-62FC-441B-AAC0-09629A08A1A2}" type="presParOf" srcId="{91736473-308F-4CEB-AC5B-B0023CAC7DF8}" destId="{CB9CAFEC-24A4-4455-BBB2-7F5649D777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72AAF-7038-4009-B333-A596F72B96E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F7BF6-9DDC-4D76-8C6F-1A4525C2EF8B}">
      <dgm:prSet phldrT="[Текст]" custT="1"/>
      <dgm:spPr/>
      <dgm:t>
        <a:bodyPr/>
        <a:lstStyle/>
        <a:p>
          <a:r>
            <a:rPr lang="ru-RU" sz="2400" b="1" u="none" dirty="0"/>
            <a:t>Однопрофильные УДОД</a:t>
          </a:r>
        </a:p>
      </dgm:t>
    </dgm:pt>
    <dgm:pt modelId="{93420ED4-6BA6-4BD6-A9F7-E93363504248}" type="parTrans" cxnId="{4AE6973D-8EB2-445E-AB9F-912DAED95504}">
      <dgm:prSet/>
      <dgm:spPr/>
      <dgm:t>
        <a:bodyPr/>
        <a:lstStyle/>
        <a:p>
          <a:endParaRPr lang="ru-RU"/>
        </a:p>
      </dgm:t>
    </dgm:pt>
    <dgm:pt modelId="{1358A9C9-8F21-4F72-8662-9814BB00D1A5}" type="sibTrans" cxnId="{4AE6973D-8EB2-445E-AB9F-912DAED95504}">
      <dgm:prSet/>
      <dgm:spPr/>
      <dgm:t>
        <a:bodyPr/>
        <a:lstStyle/>
        <a:p>
          <a:endParaRPr lang="ru-RU"/>
        </a:p>
      </dgm:t>
    </dgm:pt>
    <dgm:pt modelId="{B29250AE-A280-4909-99E3-11A21BF6722F}">
      <dgm:prSet phldrT="[Текст]" custT="1"/>
      <dgm:spPr/>
      <dgm:t>
        <a:bodyPr/>
        <a:lstStyle/>
        <a:p>
          <a:r>
            <a:rPr lang="ru-RU" sz="1800" dirty="0"/>
            <a:t>Техническое творчество - 3</a:t>
          </a:r>
        </a:p>
      </dgm:t>
    </dgm:pt>
    <dgm:pt modelId="{57FA8E17-1E37-417A-BD62-8D8EBBD46F73}" type="parTrans" cxnId="{CA315AB1-2628-49EC-9BC7-360DC226F7BA}">
      <dgm:prSet/>
      <dgm:spPr/>
      <dgm:t>
        <a:bodyPr/>
        <a:lstStyle/>
        <a:p>
          <a:endParaRPr lang="ru-RU"/>
        </a:p>
      </dgm:t>
    </dgm:pt>
    <dgm:pt modelId="{6BA8CC93-B0AE-453E-BA3F-A3D939A9F9EC}" type="sibTrans" cxnId="{CA315AB1-2628-49EC-9BC7-360DC226F7BA}">
      <dgm:prSet/>
      <dgm:spPr/>
      <dgm:t>
        <a:bodyPr/>
        <a:lstStyle/>
        <a:p>
          <a:endParaRPr lang="ru-RU"/>
        </a:p>
      </dgm:t>
    </dgm:pt>
    <dgm:pt modelId="{55CECBF1-4671-49A4-B9A8-7D0FD9FA1F67}">
      <dgm:prSet phldrT="[Текст]" custT="1"/>
      <dgm:spPr/>
      <dgm:t>
        <a:bodyPr/>
        <a:lstStyle/>
        <a:p>
          <a:r>
            <a:rPr lang="ru-RU" sz="2400" b="1" dirty="0"/>
            <a:t>Детские объединения</a:t>
          </a:r>
        </a:p>
      </dgm:t>
    </dgm:pt>
    <dgm:pt modelId="{3F0EDEEF-894F-4AAC-9601-A14B9E198008}" type="parTrans" cxnId="{8174F12F-1248-4344-AAE7-1E64E771D64A}">
      <dgm:prSet/>
      <dgm:spPr/>
      <dgm:t>
        <a:bodyPr/>
        <a:lstStyle/>
        <a:p>
          <a:endParaRPr lang="ru-RU"/>
        </a:p>
      </dgm:t>
    </dgm:pt>
    <dgm:pt modelId="{4B6A3194-49F9-4542-8FBF-FCD7D569F174}" type="sibTrans" cxnId="{8174F12F-1248-4344-AAE7-1E64E771D64A}">
      <dgm:prSet/>
      <dgm:spPr/>
      <dgm:t>
        <a:bodyPr/>
        <a:lstStyle/>
        <a:p>
          <a:endParaRPr lang="ru-RU"/>
        </a:p>
      </dgm:t>
    </dgm:pt>
    <dgm:pt modelId="{7206128F-9390-4C75-A001-7F016611BFEC}">
      <dgm:prSet phldrT="[Текст]"/>
      <dgm:spPr/>
      <dgm:t>
        <a:bodyPr/>
        <a:lstStyle/>
        <a:p>
          <a:r>
            <a:rPr lang="ru-RU" sz="1700" dirty="0"/>
            <a:t>Технические – 704 </a:t>
          </a:r>
        </a:p>
      </dgm:t>
    </dgm:pt>
    <dgm:pt modelId="{76853F91-8253-4A71-863F-830B82731EB6}" type="parTrans" cxnId="{A77C8224-0285-4198-A4EA-3119CA4E5801}">
      <dgm:prSet/>
      <dgm:spPr/>
      <dgm:t>
        <a:bodyPr/>
        <a:lstStyle/>
        <a:p>
          <a:endParaRPr lang="ru-RU"/>
        </a:p>
      </dgm:t>
    </dgm:pt>
    <dgm:pt modelId="{03B155F7-A170-452A-9690-D9963AF66B2D}" type="sibTrans" cxnId="{A77C8224-0285-4198-A4EA-3119CA4E5801}">
      <dgm:prSet/>
      <dgm:spPr/>
      <dgm:t>
        <a:bodyPr/>
        <a:lstStyle/>
        <a:p>
          <a:endParaRPr lang="ru-RU"/>
        </a:p>
      </dgm:t>
    </dgm:pt>
    <dgm:pt modelId="{78570C8F-B262-4443-B013-FC1CDED2FE23}">
      <dgm:prSet phldrT="[Текст]"/>
      <dgm:spPr/>
      <dgm:t>
        <a:bodyPr/>
        <a:lstStyle/>
        <a:p>
          <a:r>
            <a:rPr lang="ru-RU" sz="1700" dirty="0"/>
            <a:t>Спортивно-технические - 130</a:t>
          </a:r>
        </a:p>
      </dgm:t>
    </dgm:pt>
    <dgm:pt modelId="{CAA27225-3715-4BA8-B555-E0A1E8F660F0}" type="parTrans" cxnId="{D260E352-3ED8-4868-A213-3E91FCB54DC0}">
      <dgm:prSet/>
      <dgm:spPr/>
      <dgm:t>
        <a:bodyPr/>
        <a:lstStyle/>
        <a:p>
          <a:endParaRPr lang="ru-RU"/>
        </a:p>
      </dgm:t>
    </dgm:pt>
    <dgm:pt modelId="{EECB4733-3CC3-4109-864B-A21E48A2925A}" type="sibTrans" cxnId="{D260E352-3ED8-4868-A213-3E91FCB54DC0}">
      <dgm:prSet/>
      <dgm:spPr/>
      <dgm:t>
        <a:bodyPr/>
        <a:lstStyle/>
        <a:p>
          <a:endParaRPr lang="ru-RU"/>
        </a:p>
      </dgm:t>
    </dgm:pt>
    <dgm:pt modelId="{C3C64CC2-E6DD-4A84-B4A0-E2CA42B7E4DF}">
      <dgm:prSet phldrT="[Текст]" custT="1"/>
      <dgm:spPr/>
      <dgm:t>
        <a:bodyPr/>
        <a:lstStyle/>
        <a:p>
          <a:r>
            <a:rPr lang="ru-RU" sz="1800" dirty="0"/>
            <a:t>Спортивно-техническое творчество 1</a:t>
          </a:r>
        </a:p>
      </dgm:t>
    </dgm:pt>
    <dgm:pt modelId="{43658EA9-7603-49DD-A7EE-1D59AB95B403}" type="parTrans" cxnId="{D465F263-1FF6-4650-8C37-34DC1BE3F775}">
      <dgm:prSet/>
      <dgm:spPr/>
      <dgm:t>
        <a:bodyPr/>
        <a:lstStyle/>
        <a:p>
          <a:endParaRPr lang="ru-RU"/>
        </a:p>
      </dgm:t>
    </dgm:pt>
    <dgm:pt modelId="{8730E53F-FEFB-4473-BEF1-D7C57BA19F4C}" type="sibTrans" cxnId="{D465F263-1FF6-4650-8C37-34DC1BE3F775}">
      <dgm:prSet/>
      <dgm:spPr/>
      <dgm:t>
        <a:bodyPr/>
        <a:lstStyle/>
        <a:p>
          <a:endParaRPr lang="ru-RU"/>
        </a:p>
      </dgm:t>
    </dgm:pt>
    <dgm:pt modelId="{010A596B-03A8-4B42-B923-F9545AB31B54}">
      <dgm:prSet phldrT="[Текст]"/>
      <dgm:spPr/>
      <dgm:t>
        <a:bodyPr/>
        <a:lstStyle/>
        <a:p>
          <a:r>
            <a:rPr lang="ru-RU" sz="1700" dirty="0"/>
            <a:t>В детских объединениях – 9 895 детей</a:t>
          </a:r>
        </a:p>
      </dgm:t>
    </dgm:pt>
    <dgm:pt modelId="{4B14A4A3-B6C8-4841-AAFB-EBA311BEB82B}">
      <dgm:prSet phldrT="[Текст]"/>
      <dgm:spPr/>
      <dgm:t>
        <a:bodyPr/>
        <a:lstStyle/>
        <a:p>
          <a:r>
            <a:rPr lang="ru-RU" sz="1700" dirty="0"/>
            <a:t>В однопрофильных – 1 631 воспитанник</a:t>
          </a:r>
        </a:p>
      </dgm:t>
    </dgm:pt>
    <dgm:pt modelId="{AFC0020A-E8DA-4135-AFAB-B12A49513E9C}">
      <dgm:prSet phldrT="[Текст]" custT="1"/>
      <dgm:spPr/>
      <dgm:t>
        <a:bodyPr/>
        <a:lstStyle/>
        <a:p>
          <a:r>
            <a:rPr lang="ru-RU" sz="2400" b="1" dirty="0"/>
            <a:t>Контингент</a:t>
          </a:r>
        </a:p>
      </dgm:t>
    </dgm:pt>
    <dgm:pt modelId="{30E33493-F04D-4AD0-A67A-E1FC56540454}" type="sibTrans" cxnId="{6E474339-29B4-4091-90F0-32AA4F559446}">
      <dgm:prSet/>
      <dgm:spPr/>
      <dgm:t>
        <a:bodyPr/>
        <a:lstStyle/>
        <a:p>
          <a:endParaRPr lang="ru-RU"/>
        </a:p>
      </dgm:t>
    </dgm:pt>
    <dgm:pt modelId="{39DD665C-C735-43A8-AF81-3CEF952C80F3}" type="parTrans" cxnId="{6E474339-29B4-4091-90F0-32AA4F559446}">
      <dgm:prSet/>
      <dgm:spPr/>
      <dgm:t>
        <a:bodyPr/>
        <a:lstStyle/>
        <a:p>
          <a:endParaRPr lang="ru-RU"/>
        </a:p>
      </dgm:t>
    </dgm:pt>
    <dgm:pt modelId="{93655339-FE5A-4E66-822A-A815703E3876}" type="sibTrans" cxnId="{41A3E3DE-143E-41A5-A8FF-72BA723B7D0C}">
      <dgm:prSet/>
      <dgm:spPr/>
      <dgm:t>
        <a:bodyPr/>
        <a:lstStyle/>
        <a:p>
          <a:endParaRPr lang="ru-RU"/>
        </a:p>
      </dgm:t>
    </dgm:pt>
    <dgm:pt modelId="{22FF0902-D636-42CF-A1B5-1C7FD6D6910E}" type="parTrans" cxnId="{41A3E3DE-143E-41A5-A8FF-72BA723B7D0C}">
      <dgm:prSet/>
      <dgm:spPr/>
      <dgm:t>
        <a:bodyPr/>
        <a:lstStyle/>
        <a:p>
          <a:endParaRPr lang="ru-RU"/>
        </a:p>
      </dgm:t>
    </dgm:pt>
    <dgm:pt modelId="{BB652870-87CF-4196-B182-76EBBAF010AF}" type="sibTrans" cxnId="{1D7E7A1A-A5C5-4715-819F-ECA18B213662}">
      <dgm:prSet/>
      <dgm:spPr/>
      <dgm:t>
        <a:bodyPr/>
        <a:lstStyle/>
        <a:p>
          <a:endParaRPr lang="ru-RU"/>
        </a:p>
      </dgm:t>
    </dgm:pt>
    <dgm:pt modelId="{C44F2A10-F3C6-4E18-999F-D857C5BAE531}" type="parTrans" cxnId="{1D7E7A1A-A5C5-4715-819F-ECA18B213662}">
      <dgm:prSet/>
      <dgm:spPr/>
      <dgm:t>
        <a:bodyPr/>
        <a:lstStyle/>
        <a:p>
          <a:endParaRPr lang="ru-RU"/>
        </a:p>
      </dgm:t>
    </dgm:pt>
    <dgm:pt modelId="{088040DE-8813-48E5-BCC4-F7FF986A1E32}" type="pres">
      <dgm:prSet presAssocID="{C8272AAF-7038-4009-B333-A596F72B96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EDFB-0C43-4544-ACB6-AFA9A7C9E447}" type="pres">
      <dgm:prSet presAssocID="{F10F7BF6-9DDC-4D76-8C6F-1A4525C2EF8B}" presName="comp" presStyleCnt="0"/>
      <dgm:spPr/>
    </dgm:pt>
    <dgm:pt modelId="{05B92A50-8852-4FC6-95C9-20B5F77486A2}" type="pres">
      <dgm:prSet presAssocID="{F10F7BF6-9DDC-4D76-8C6F-1A4525C2EF8B}" presName="box" presStyleLbl="node1" presStyleIdx="0" presStyleCnt="3" custScaleX="100000" custLinFactNeighborX="-8"/>
      <dgm:spPr/>
      <dgm:t>
        <a:bodyPr/>
        <a:lstStyle/>
        <a:p>
          <a:endParaRPr lang="ru-RU"/>
        </a:p>
      </dgm:t>
    </dgm:pt>
    <dgm:pt modelId="{AD54F140-FAC2-4E91-902E-CFD676704F71}" type="pres">
      <dgm:prSet presAssocID="{F10F7BF6-9DDC-4D76-8C6F-1A4525C2EF8B}" presName="img" presStyleLbl="fgImgPlace1" presStyleIdx="0" presStyleCnt="3" custScaleX="54051"/>
      <dgm:spPr/>
    </dgm:pt>
    <dgm:pt modelId="{BF2A33F1-BC23-4C34-97B8-2959571301EC}" type="pres">
      <dgm:prSet presAssocID="{F10F7BF6-9DDC-4D76-8C6F-1A4525C2EF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E894-8EE1-45A2-BEDD-5BAE5432C4DC}" type="pres">
      <dgm:prSet presAssocID="{1358A9C9-8F21-4F72-8662-9814BB00D1A5}" presName="spacer" presStyleCnt="0"/>
      <dgm:spPr/>
    </dgm:pt>
    <dgm:pt modelId="{E7E7D43A-E10B-4424-811D-70EF1BF83966}" type="pres">
      <dgm:prSet presAssocID="{55CECBF1-4671-49A4-B9A8-7D0FD9FA1F67}" presName="comp" presStyleCnt="0"/>
      <dgm:spPr/>
    </dgm:pt>
    <dgm:pt modelId="{230324D9-A373-47B1-AB29-2393B95D125A}" type="pres">
      <dgm:prSet presAssocID="{55CECBF1-4671-49A4-B9A8-7D0FD9FA1F67}" presName="box" presStyleLbl="node1" presStyleIdx="1" presStyleCnt="3" custLinFactNeighborY="-8769"/>
      <dgm:spPr/>
      <dgm:t>
        <a:bodyPr/>
        <a:lstStyle/>
        <a:p>
          <a:endParaRPr lang="ru-RU"/>
        </a:p>
      </dgm:t>
    </dgm:pt>
    <dgm:pt modelId="{FFF0EC01-BDE0-479D-9EFC-2C40EA509C6E}" type="pres">
      <dgm:prSet presAssocID="{55CECBF1-4671-49A4-B9A8-7D0FD9FA1F67}" presName="img" presStyleLbl="fgImgPlace1" presStyleIdx="1" presStyleCnt="3" custLinFactNeighborX="1121" custLinFactNeighborY="-11506"/>
      <dgm:spPr/>
    </dgm:pt>
    <dgm:pt modelId="{FD026F10-264A-4F45-BA4D-9D4C8FF9F8B3}" type="pres">
      <dgm:prSet presAssocID="{55CECBF1-4671-49A4-B9A8-7D0FD9FA1F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AD51-BDEF-4949-B70B-B0F3A164B56D}" type="pres">
      <dgm:prSet presAssocID="{4B6A3194-49F9-4542-8FBF-FCD7D569F174}" presName="spacer" presStyleCnt="0"/>
      <dgm:spPr/>
    </dgm:pt>
    <dgm:pt modelId="{1DE2657B-4935-4723-AE4A-E1332B19333D}" type="pres">
      <dgm:prSet presAssocID="{AFC0020A-E8DA-4135-AFAB-B12A49513E9C}" presName="comp" presStyleCnt="0"/>
      <dgm:spPr/>
    </dgm:pt>
    <dgm:pt modelId="{122168D1-F548-45AD-8BA6-649A992CE0F0}" type="pres">
      <dgm:prSet presAssocID="{AFC0020A-E8DA-4135-AFAB-B12A49513E9C}" presName="box" presStyleLbl="node1" presStyleIdx="2" presStyleCnt="3" custLinFactNeighborY="-13495"/>
      <dgm:spPr/>
      <dgm:t>
        <a:bodyPr/>
        <a:lstStyle/>
        <a:p>
          <a:endParaRPr lang="ru-RU"/>
        </a:p>
      </dgm:t>
    </dgm:pt>
    <dgm:pt modelId="{F688DE0A-696B-4799-9540-B719B3A1EF76}" type="pres">
      <dgm:prSet presAssocID="{AFC0020A-E8DA-4135-AFAB-B12A49513E9C}" presName="img" presStyleLbl="fgImgPlace1" presStyleIdx="2" presStyleCnt="3" custLinFactNeighborX="-1109" custLinFactNeighborY="-103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89F0D31-9D78-4047-BD1B-44457B53E941}" type="pres">
      <dgm:prSet presAssocID="{AFC0020A-E8DA-4135-AFAB-B12A49513E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3E3FB-8480-42A9-A1B1-0C8E29D7B97A}" type="presOf" srcId="{C3C64CC2-E6DD-4A84-B4A0-E2CA42B7E4DF}" destId="{05B92A50-8852-4FC6-95C9-20B5F77486A2}" srcOrd="0" destOrd="2" presId="urn:microsoft.com/office/officeart/2005/8/layout/vList4"/>
    <dgm:cxn modelId="{D465F263-1FF6-4650-8C37-34DC1BE3F775}" srcId="{F10F7BF6-9DDC-4D76-8C6F-1A4525C2EF8B}" destId="{C3C64CC2-E6DD-4A84-B4A0-E2CA42B7E4DF}" srcOrd="1" destOrd="0" parTransId="{43658EA9-7603-49DD-A7EE-1D59AB95B403}" sibTransId="{8730E53F-FEFB-4473-BEF1-D7C57BA19F4C}"/>
    <dgm:cxn modelId="{4AE6973D-8EB2-445E-AB9F-912DAED95504}" srcId="{C8272AAF-7038-4009-B333-A596F72B96E3}" destId="{F10F7BF6-9DDC-4D76-8C6F-1A4525C2EF8B}" srcOrd="0" destOrd="0" parTransId="{93420ED4-6BA6-4BD6-A9F7-E93363504248}" sibTransId="{1358A9C9-8F21-4F72-8662-9814BB00D1A5}"/>
    <dgm:cxn modelId="{C912D49E-3011-4980-9074-54E40C95DCA6}" type="presOf" srcId="{C8272AAF-7038-4009-B333-A596F72B96E3}" destId="{088040DE-8813-48E5-BCC4-F7FF986A1E32}" srcOrd="0" destOrd="0" presId="urn:microsoft.com/office/officeart/2005/8/layout/vList4"/>
    <dgm:cxn modelId="{5D02F8CF-C3DD-491E-A611-BD11B0B1CE6D}" type="presOf" srcId="{78570C8F-B262-4443-B013-FC1CDED2FE23}" destId="{FD026F10-264A-4F45-BA4D-9D4C8FF9F8B3}" srcOrd="1" destOrd="2" presId="urn:microsoft.com/office/officeart/2005/8/layout/vList4"/>
    <dgm:cxn modelId="{D260E352-3ED8-4868-A213-3E91FCB54DC0}" srcId="{55CECBF1-4671-49A4-B9A8-7D0FD9FA1F67}" destId="{78570C8F-B262-4443-B013-FC1CDED2FE23}" srcOrd="1" destOrd="0" parTransId="{CAA27225-3715-4BA8-B555-E0A1E8F660F0}" sibTransId="{EECB4733-3CC3-4109-864B-A21E48A2925A}"/>
    <dgm:cxn modelId="{063C8681-E1D5-45D0-BF4C-F82ECA03901C}" type="presOf" srcId="{F10F7BF6-9DDC-4D76-8C6F-1A4525C2EF8B}" destId="{05B92A50-8852-4FC6-95C9-20B5F77486A2}" srcOrd="0" destOrd="0" presId="urn:microsoft.com/office/officeart/2005/8/layout/vList4"/>
    <dgm:cxn modelId="{5CB7125D-485A-4789-BF18-78C90EF9338B}" type="presOf" srcId="{010A596B-03A8-4B42-B923-F9545AB31B54}" destId="{122168D1-F548-45AD-8BA6-649A992CE0F0}" srcOrd="0" destOrd="2" presId="urn:microsoft.com/office/officeart/2005/8/layout/vList4"/>
    <dgm:cxn modelId="{1D7E7A1A-A5C5-4715-819F-ECA18B213662}" srcId="{AFC0020A-E8DA-4135-AFAB-B12A49513E9C}" destId="{4B14A4A3-B6C8-4841-AAFB-EBA311BEB82B}" srcOrd="0" destOrd="0" parTransId="{C44F2A10-F3C6-4E18-999F-D857C5BAE531}" sibTransId="{BB652870-87CF-4196-B182-76EBBAF010AF}"/>
    <dgm:cxn modelId="{466B400D-8AD4-4DA6-9C11-B0D50A88F1BB}" type="presOf" srcId="{B29250AE-A280-4909-99E3-11A21BF6722F}" destId="{05B92A50-8852-4FC6-95C9-20B5F77486A2}" srcOrd="0" destOrd="1" presId="urn:microsoft.com/office/officeart/2005/8/layout/vList4"/>
    <dgm:cxn modelId="{A77C8224-0285-4198-A4EA-3119CA4E5801}" srcId="{55CECBF1-4671-49A4-B9A8-7D0FD9FA1F67}" destId="{7206128F-9390-4C75-A001-7F016611BFEC}" srcOrd="0" destOrd="0" parTransId="{76853F91-8253-4A71-863F-830B82731EB6}" sibTransId="{03B155F7-A170-452A-9690-D9963AF66B2D}"/>
    <dgm:cxn modelId="{920A1138-C287-4839-B2FF-9301036C580E}" type="presOf" srcId="{F10F7BF6-9DDC-4D76-8C6F-1A4525C2EF8B}" destId="{BF2A33F1-BC23-4C34-97B8-2959571301EC}" srcOrd="1" destOrd="0" presId="urn:microsoft.com/office/officeart/2005/8/layout/vList4"/>
    <dgm:cxn modelId="{B98B0583-DC8E-4F45-9E37-BAC259BE8458}" type="presOf" srcId="{B29250AE-A280-4909-99E3-11A21BF6722F}" destId="{BF2A33F1-BC23-4C34-97B8-2959571301EC}" srcOrd="1" destOrd="1" presId="urn:microsoft.com/office/officeart/2005/8/layout/vList4"/>
    <dgm:cxn modelId="{6E474339-29B4-4091-90F0-32AA4F559446}" srcId="{C8272AAF-7038-4009-B333-A596F72B96E3}" destId="{AFC0020A-E8DA-4135-AFAB-B12A49513E9C}" srcOrd="2" destOrd="0" parTransId="{39DD665C-C735-43A8-AF81-3CEF952C80F3}" sibTransId="{30E33493-F04D-4AD0-A67A-E1FC56540454}"/>
    <dgm:cxn modelId="{3B044FC9-0C51-4850-BAB7-38D8F3EA00FB}" type="presOf" srcId="{4B14A4A3-B6C8-4841-AAFB-EBA311BEB82B}" destId="{D89F0D31-9D78-4047-BD1B-44457B53E941}" srcOrd="1" destOrd="1" presId="urn:microsoft.com/office/officeart/2005/8/layout/vList4"/>
    <dgm:cxn modelId="{DFB3D6B7-6FAF-4F42-A6B9-5C51BED64368}" type="presOf" srcId="{4B14A4A3-B6C8-4841-AAFB-EBA311BEB82B}" destId="{122168D1-F548-45AD-8BA6-649A992CE0F0}" srcOrd="0" destOrd="1" presId="urn:microsoft.com/office/officeart/2005/8/layout/vList4"/>
    <dgm:cxn modelId="{B3671159-57F0-45B3-99CE-6754615E97EF}" type="presOf" srcId="{55CECBF1-4671-49A4-B9A8-7D0FD9FA1F67}" destId="{FD026F10-264A-4F45-BA4D-9D4C8FF9F8B3}" srcOrd="1" destOrd="0" presId="urn:microsoft.com/office/officeart/2005/8/layout/vList4"/>
    <dgm:cxn modelId="{711D845B-AD09-49A0-991E-9526322C78C0}" type="presOf" srcId="{7206128F-9390-4C75-A001-7F016611BFEC}" destId="{FD026F10-264A-4F45-BA4D-9D4C8FF9F8B3}" srcOrd="1" destOrd="1" presId="urn:microsoft.com/office/officeart/2005/8/layout/vList4"/>
    <dgm:cxn modelId="{6F353E36-047A-4055-A0FF-E82AB758B67D}" type="presOf" srcId="{78570C8F-B262-4443-B013-FC1CDED2FE23}" destId="{230324D9-A373-47B1-AB29-2393B95D125A}" srcOrd="0" destOrd="2" presId="urn:microsoft.com/office/officeart/2005/8/layout/vList4"/>
    <dgm:cxn modelId="{41A3E3DE-143E-41A5-A8FF-72BA723B7D0C}" srcId="{AFC0020A-E8DA-4135-AFAB-B12A49513E9C}" destId="{010A596B-03A8-4B42-B923-F9545AB31B54}" srcOrd="1" destOrd="0" parTransId="{22FF0902-D636-42CF-A1B5-1C7FD6D6910E}" sibTransId="{93655339-FE5A-4E66-822A-A815703E3876}"/>
    <dgm:cxn modelId="{8174F12F-1248-4344-AAE7-1E64E771D64A}" srcId="{C8272AAF-7038-4009-B333-A596F72B96E3}" destId="{55CECBF1-4671-49A4-B9A8-7D0FD9FA1F67}" srcOrd="1" destOrd="0" parTransId="{3F0EDEEF-894F-4AAC-9601-A14B9E198008}" sibTransId="{4B6A3194-49F9-4542-8FBF-FCD7D569F174}"/>
    <dgm:cxn modelId="{3E6A0CD5-EDC8-4C6C-B5D3-59E387DC6BAA}" type="presOf" srcId="{AFC0020A-E8DA-4135-AFAB-B12A49513E9C}" destId="{D89F0D31-9D78-4047-BD1B-44457B53E941}" srcOrd="1" destOrd="0" presId="urn:microsoft.com/office/officeart/2005/8/layout/vList4"/>
    <dgm:cxn modelId="{0BFAD89A-AEB1-49A3-8A82-E7BA57BFC0C7}" type="presOf" srcId="{55CECBF1-4671-49A4-B9A8-7D0FD9FA1F67}" destId="{230324D9-A373-47B1-AB29-2393B95D125A}" srcOrd="0" destOrd="0" presId="urn:microsoft.com/office/officeart/2005/8/layout/vList4"/>
    <dgm:cxn modelId="{C592B941-D4AD-4115-830D-DB76E524E86A}" type="presOf" srcId="{010A596B-03A8-4B42-B923-F9545AB31B54}" destId="{D89F0D31-9D78-4047-BD1B-44457B53E941}" srcOrd="1" destOrd="2" presId="urn:microsoft.com/office/officeart/2005/8/layout/vList4"/>
    <dgm:cxn modelId="{AE3B19D4-A69F-41AF-9BFE-C3DFFED8DCD1}" type="presOf" srcId="{C3C64CC2-E6DD-4A84-B4A0-E2CA42B7E4DF}" destId="{BF2A33F1-BC23-4C34-97B8-2959571301EC}" srcOrd="1" destOrd="2" presId="urn:microsoft.com/office/officeart/2005/8/layout/vList4"/>
    <dgm:cxn modelId="{CA315AB1-2628-49EC-9BC7-360DC226F7BA}" srcId="{F10F7BF6-9DDC-4D76-8C6F-1A4525C2EF8B}" destId="{B29250AE-A280-4909-99E3-11A21BF6722F}" srcOrd="0" destOrd="0" parTransId="{57FA8E17-1E37-417A-BD62-8D8EBBD46F73}" sibTransId="{6BA8CC93-B0AE-453E-BA3F-A3D939A9F9EC}"/>
    <dgm:cxn modelId="{53FF6DCD-D5E4-4A86-812A-12EB7BC3B438}" type="presOf" srcId="{AFC0020A-E8DA-4135-AFAB-B12A49513E9C}" destId="{122168D1-F548-45AD-8BA6-649A992CE0F0}" srcOrd="0" destOrd="0" presId="urn:microsoft.com/office/officeart/2005/8/layout/vList4"/>
    <dgm:cxn modelId="{3C6069DB-12F2-4C88-8B7C-6389EFB7773F}" type="presOf" srcId="{7206128F-9390-4C75-A001-7F016611BFEC}" destId="{230324D9-A373-47B1-AB29-2393B95D125A}" srcOrd="0" destOrd="1" presId="urn:microsoft.com/office/officeart/2005/8/layout/vList4"/>
    <dgm:cxn modelId="{4DEB518A-CA1A-479D-A39B-47A08D119650}" type="presParOf" srcId="{088040DE-8813-48E5-BCC4-F7FF986A1E32}" destId="{BA1CEDFB-0C43-4544-ACB6-AFA9A7C9E447}" srcOrd="0" destOrd="0" presId="urn:microsoft.com/office/officeart/2005/8/layout/vList4"/>
    <dgm:cxn modelId="{8D720C6D-075E-4639-8A19-158739AAC553}" type="presParOf" srcId="{BA1CEDFB-0C43-4544-ACB6-AFA9A7C9E447}" destId="{05B92A50-8852-4FC6-95C9-20B5F77486A2}" srcOrd="0" destOrd="0" presId="urn:microsoft.com/office/officeart/2005/8/layout/vList4"/>
    <dgm:cxn modelId="{44FB8017-4D5C-48C7-88DA-ED8FFDBEB9A8}" type="presParOf" srcId="{BA1CEDFB-0C43-4544-ACB6-AFA9A7C9E447}" destId="{AD54F140-FAC2-4E91-902E-CFD676704F71}" srcOrd="1" destOrd="0" presId="urn:microsoft.com/office/officeart/2005/8/layout/vList4"/>
    <dgm:cxn modelId="{1CD07DEB-1C21-44CC-8108-0500FBB0151C}" type="presParOf" srcId="{BA1CEDFB-0C43-4544-ACB6-AFA9A7C9E447}" destId="{BF2A33F1-BC23-4C34-97B8-2959571301EC}" srcOrd="2" destOrd="0" presId="urn:microsoft.com/office/officeart/2005/8/layout/vList4"/>
    <dgm:cxn modelId="{EAAAB725-2D28-49B3-9451-A470AA331D7B}" type="presParOf" srcId="{088040DE-8813-48E5-BCC4-F7FF986A1E32}" destId="{EFFEE894-8EE1-45A2-BEDD-5BAE5432C4DC}" srcOrd="1" destOrd="0" presId="urn:microsoft.com/office/officeart/2005/8/layout/vList4"/>
    <dgm:cxn modelId="{A389217E-B94C-4096-AB0A-2026245F4042}" type="presParOf" srcId="{088040DE-8813-48E5-BCC4-F7FF986A1E32}" destId="{E7E7D43A-E10B-4424-811D-70EF1BF83966}" srcOrd="2" destOrd="0" presId="urn:microsoft.com/office/officeart/2005/8/layout/vList4"/>
    <dgm:cxn modelId="{5DADE466-6828-42C1-8B76-D51370A71124}" type="presParOf" srcId="{E7E7D43A-E10B-4424-811D-70EF1BF83966}" destId="{230324D9-A373-47B1-AB29-2393B95D125A}" srcOrd="0" destOrd="0" presId="urn:microsoft.com/office/officeart/2005/8/layout/vList4"/>
    <dgm:cxn modelId="{53B1DB70-6A08-4A67-8131-3D4F17D3249A}" type="presParOf" srcId="{E7E7D43A-E10B-4424-811D-70EF1BF83966}" destId="{FFF0EC01-BDE0-479D-9EFC-2C40EA509C6E}" srcOrd="1" destOrd="0" presId="urn:microsoft.com/office/officeart/2005/8/layout/vList4"/>
    <dgm:cxn modelId="{D07D8804-7C9F-4C91-8520-3B5D63DBF44F}" type="presParOf" srcId="{E7E7D43A-E10B-4424-811D-70EF1BF83966}" destId="{FD026F10-264A-4F45-BA4D-9D4C8FF9F8B3}" srcOrd="2" destOrd="0" presId="urn:microsoft.com/office/officeart/2005/8/layout/vList4"/>
    <dgm:cxn modelId="{EF86EBFF-C5B9-445F-8409-E4A3574F9038}" type="presParOf" srcId="{088040DE-8813-48E5-BCC4-F7FF986A1E32}" destId="{E122AD51-BDEF-4949-B70B-B0F3A164B56D}" srcOrd="3" destOrd="0" presId="urn:microsoft.com/office/officeart/2005/8/layout/vList4"/>
    <dgm:cxn modelId="{E6804D85-F7E3-4DDC-9512-2C215F36459D}" type="presParOf" srcId="{088040DE-8813-48E5-BCC4-F7FF986A1E32}" destId="{1DE2657B-4935-4723-AE4A-E1332B19333D}" srcOrd="4" destOrd="0" presId="urn:microsoft.com/office/officeart/2005/8/layout/vList4"/>
    <dgm:cxn modelId="{F6CF3A61-CF16-4A83-92A4-8135AEF9B980}" type="presParOf" srcId="{1DE2657B-4935-4723-AE4A-E1332B19333D}" destId="{122168D1-F548-45AD-8BA6-649A992CE0F0}" srcOrd="0" destOrd="0" presId="urn:microsoft.com/office/officeart/2005/8/layout/vList4"/>
    <dgm:cxn modelId="{9104C029-35E4-47DE-BD16-04D2D636CBF5}" type="presParOf" srcId="{1DE2657B-4935-4723-AE4A-E1332B19333D}" destId="{F688DE0A-696B-4799-9540-B719B3A1EF76}" srcOrd="1" destOrd="0" presId="urn:microsoft.com/office/officeart/2005/8/layout/vList4"/>
    <dgm:cxn modelId="{3E755DC7-6112-4B85-8191-F15D7CE56095}" type="presParOf" srcId="{1DE2657B-4935-4723-AE4A-E1332B19333D}" destId="{D89F0D31-9D78-4047-BD1B-44457B53E9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0A65-E4C8-4463-8140-24FE0D0CFD24}">
      <dsp:nvSpPr>
        <dsp:cNvPr id="0" name=""/>
        <dsp:cNvSpPr/>
      </dsp:nvSpPr>
      <dsp:spPr>
        <a:xfrm>
          <a:off x="0" y="449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Цель:</a:t>
          </a:r>
          <a:endParaRPr lang="ru-RU" sz="1800" kern="1200" baseline="0" dirty="0">
            <a:solidFill>
              <a:srgbClr val="C00000"/>
            </a:solidFill>
          </a:endParaRPr>
        </a:p>
      </dsp:txBody>
      <dsp:txXfrm>
        <a:off x="17586" y="18035"/>
        <a:ext cx="8605788" cy="325084"/>
      </dsp:txXfrm>
    </dsp:sp>
    <dsp:sp modelId="{AC97A017-2B68-4123-AF44-F6CB754AC981}">
      <dsp:nvSpPr>
        <dsp:cNvPr id="0" name=""/>
        <dsp:cNvSpPr/>
      </dsp:nvSpPr>
      <dsp:spPr>
        <a:xfrm>
          <a:off x="0" y="365625"/>
          <a:ext cx="8640960" cy="167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kern="120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65625"/>
        <a:ext cx="8640960" cy="1679730"/>
      </dsp:txXfrm>
    </dsp:sp>
    <dsp:sp modelId="{BB89C1CE-174F-4BC5-91A9-EBADC449F82F}">
      <dsp:nvSpPr>
        <dsp:cNvPr id="0" name=""/>
        <dsp:cNvSpPr/>
      </dsp:nvSpPr>
      <dsp:spPr>
        <a:xfrm>
          <a:off x="0" y="1422062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Задачи</a:t>
          </a:r>
          <a:r>
            <a:rPr lang="ru-RU" sz="1800" kern="1200" baseline="0" dirty="0">
              <a:solidFill>
                <a:srgbClr val="C00000"/>
              </a:solidFill>
            </a:rPr>
            <a:t>:</a:t>
          </a:r>
        </a:p>
      </dsp:txBody>
      <dsp:txXfrm>
        <a:off x="17586" y="1439648"/>
        <a:ext cx="8605788" cy="325084"/>
      </dsp:txXfrm>
    </dsp:sp>
    <dsp:sp modelId="{CB9CAFEC-24A4-4455-BBB2-7F5649D777E9}">
      <dsp:nvSpPr>
        <dsp:cNvPr id="0" name=""/>
        <dsp:cNvSpPr/>
      </dsp:nvSpPr>
      <dsp:spPr>
        <a:xfrm>
          <a:off x="0" y="1782478"/>
          <a:ext cx="8640960" cy="330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создание регионального модельного центра дополнительного образования детей;</a:t>
          </a:r>
          <a:endParaRPr lang="ru-RU" sz="1800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создание системы многоэтапных и </a:t>
          </a:r>
          <a:r>
            <a:rPr lang="ru-RU" sz="1800" kern="1200" dirty="0" err="1"/>
            <a:t>разноуровневых</a:t>
          </a:r>
          <a:r>
            <a:rPr lang="ru-RU" sz="1800" kern="12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квалификации управленческих и педагогических кадров в сфере дополнительного образования детей.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782478"/>
        <a:ext cx="8640960" cy="33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2A50-8852-4FC6-95C9-20B5F77486A2}">
      <dsp:nvSpPr>
        <dsp:cNvPr id="0" name=""/>
        <dsp:cNvSpPr/>
      </dsp:nvSpPr>
      <dsp:spPr>
        <a:xfrm>
          <a:off x="0" y="0"/>
          <a:ext cx="5296710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/>
            <a:t>Однопрофильные УДОД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Техническое творчество - 3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Спортивно-техническое творчество 1</a:t>
          </a:r>
        </a:p>
      </dsp:txBody>
      <dsp:txXfrm>
        <a:off x="1184357" y="0"/>
        <a:ext cx="4112353" cy="1250156"/>
      </dsp:txXfrm>
    </dsp:sp>
    <dsp:sp modelId="{AD54F140-FAC2-4E91-902E-CFD676704F71}">
      <dsp:nvSpPr>
        <dsp:cNvPr id="0" name=""/>
        <dsp:cNvSpPr/>
      </dsp:nvSpPr>
      <dsp:spPr>
        <a:xfrm>
          <a:off x="368394" y="125015"/>
          <a:ext cx="572585" cy="100012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324D9-A373-47B1-AB29-2393B95D125A}">
      <dsp:nvSpPr>
        <dsp:cNvPr id="0" name=""/>
        <dsp:cNvSpPr/>
      </dsp:nvSpPr>
      <dsp:spPr>
        <a:xfrm>
          <a:off x="0" y="1265545"/>
          <a:ext cx="5296710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Детские объединения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Технические – 704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Спортивно-технические - 130</a:t>
          </a:r>
        </a:p>
      </dsp:txBody>
      <dsp:txXfrm>
        <a:off x="1184357" y="1265545"/>
        <a:ext cx="4112353" cy="1250156"/>
      </dsp:txXfrm>
    </dsp:sp>
    <dsp:sp modelId="{FFF0EC01-BDE0-479D-9EFC-2C40EA509C6E}">
      <dsp:nvSpPr>
        <dsp:cNvPr id="0" name=""/>
        <dsp:cNvSpPr/>
      </dsp:nvSpPr>
      <dsp:spPr>
        <a:xfrm>
          <a:off x="136890" y="1385113"/>
          <a:ext cx="1059342" cy="10001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168D1-F548-45AD-8BA6-649A992CE0F0}">
      <dsp:nvSpPr>
        <dsp:cNvPr id="0" name=""/>
        <dsp:cNvSpPr/>
      </dsp:nvSpPr>
      <dsp:spPr>
        <a:xfrm>
          <a:off x="0" y="2581635"/>
          <a:ext cx="5296710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Контингент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однопрофильных – 1 631 воспитанник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детских объединениях – 9 895 детей</a:t>
          </a:r>
        </a:p>
      </dsp:txBody>
      <dsp:txXfrm>
        <a:off x="1184357" y="2581635"/>
        <a:ext cx="4112353" cy="1250156"/>
      </dsp:txXfrm>
    </dsp:sp>
    <dsp:sp modelId="{F688DE0A-696B-4799-9540-B719B3A1EF76}">
      <dsp:nvSpPr>
        <dsp:cNvPr id="0" name=""/>
        <dsp:cNvSpPr/>
      </dsp:nvSpPr>
      <dsp:spPr>
        <a:xfrm>
          <a:off x="113267" y="2771876"/>
          <a:ext cx="1059342" cy="100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E35E-80DA-4EBA-B260-CFC10CC99365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80FA-8FDC-4F72-92A6-4904AC9EF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1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E534-C21D-4506-B2C9-74C30EC61242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075D-8F3E-4946-8062-754028E9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70DF9D-1249-4981-A58D-2B70E82F6914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8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2016 г. – 17 млн. руб.</a:t>
            </a:r>
          </a:p>
          <a:p>
            <a:r>
              <a:rPr lang="ru-RU" dirty="0"/>
              <a:t>2017</a:t>
            </a:r>
            <a:r>
              <a:rPr lang="ru-RU" baseline="0" dirty="0"/>
              <a:t> г. – 10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9075D-8F3E-4946-8062-754028E99D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3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/>
              <a:t>Конечно, обеспечить высококвалифицированными кадрами дополнительное образование в отдаленных территориях Пермского края – практически неразрешимая на сегодня задача. Но оказывается и здесь есть некоторые механизмы для ее решения. Вслед за проектом «Мобильный учитель», родился проект «Мобильное дополнительное образование». В котором благодаря сетевому взаимодействию учреждений дополнительного образования организуются выездные сессии для детей и педагогов методом погружения.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3F404A-F195-4504-BD61-9430F5BDAB11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7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7953"/>
            <a:ext cx="7702625" cy="2762498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3000-784F-4B7C-8155-8ED2943C21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15817" y="6356352"/>
            <a:ext cx="3103984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56FCE-2ACB-4FCB-9C38-A50408776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44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135938" cy="87788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135938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E9A8-E6A9-4E21-9A2D-7CC2F5A10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6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1DC0-E71A-4F46-A55C-D0A79BE3BD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A514E-6723-42F0-BF15-ACB9D382C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83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95F2-1DAC-4ED8-8F4D-C05347F194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05E4-7E0A-403F-AFE5-6408D1004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57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36E0-61F9-40DF-81C7-457F20740B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26E6-F6A3-4C37-AD83-A14E4A19B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7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9FDD-6504-4EDF-A142-78A5076E5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6BA1-9C6F-4324-B498-82A3D7ACC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40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F63B-F538-4C32-9EBA-5F226239B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02E7-4644-4795-B738-4D958A160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08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DB7B-6EDB-4E02-A830-15DA75EA2D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F83C-5047-4316-868B-83360B6E1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41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B735-7F64-4F57-A0E4-F9CBC60524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5B0D-A528-4CB7-AFFB-2D912042D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653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CA3-5739-4AB8-B351-BEA9900B9A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0BD3-CFF2-4B29-8823-CF2B7D5BF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0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CB93-F4AA-4880-A783-EFEF3072CD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21B1-01B2-46F4-8A64-9F39C1DDDC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7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DB425-3187-4682-9745-F319DD00AC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87337-1C20-473D-BBEB-1C6B6F779E7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5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8640"/>
            <a:ext cx="3859102" cy="4968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5747389"/>
            <a:ext cx="7772400" cy="952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«Доступное </a:t>
            </a:r>
            <a:r>
              <a:rPr lang="ru-RU" sz="2000" b="1" dirty="0">
                <a:solidFill>
                  <a:srgbClr val="C00000"/>
                </a:solidFill>
              </a:rPr>
              <a:t>дополнительное образование для </a:t>
            </a:r>
            <a:r>
              <a:rPr lang="ru-RU" sz="2000" b="1" dirty="0" smtClean="0">
                <a:solidFill>
                  <a:srgbClr val="C00000"/>
                </a:solidFill>
              </a:rPr>
              <a:t>детей»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74" y="5709401"/>
            <a:ext cx="7597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Приоритетный проект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Пермского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края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274" y="6299479"/>
            <a:ext cx="382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Срок реализации: 2017 – 2021 гг.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4138" cy="17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3508" y="5699344"/>
            <a:ext cx="88569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3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Проект «Мобильный технопарк»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97861"/>
            <a:ext cx="4968552" cy="5058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Идея: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организация</a:t>
            </a:r>
            <a:r>
              <a:rPr lang="ru-RU" sz="2000" b="1" dirty="0"/>
              <a:t>  </a:t>
            </a:r>
            <a:r>
              <a:rPr lang="ru-RU" sz="2000" dirty="0"/>
              <a:t>выездных занятий и мероприятий по научно-техническому творчеству детей высококвалифицированными педагогами </a:t>
            </a:r>
            <a:br>
              <a:rPr lang="ru-RU" sz="2000" dirty="0"/>
            </a:br>
            <a:r>
              <a:rPr lang="ru-RU" sz="2000" dirty="0"/>
              <a:t>с использованием современного оборудования в отдаленных районах края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Цель: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расширение возможностей современного дополнительного образования для развития и поддержки детского технического и естественно-научного творчества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Результат: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увеличение числа детей, охваченных дополнительными программами технической и естественнонаучной направленности, </a:t>
            </a:r>
            <a:br>
              <a:rPr lang="ru-RU" sz="2000" dirty="0"/>
            </a:br>
            <a:r>
              <a:rPr lang="ru-RU" sz="2000" dirty="0"/>
              <a:t>до 8% от общего количества обучающихся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3AF9-976D-4E98-B5F5-14B032E69F6C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http://www.avto-master.com/upload/resize_cache/iblock/540/1115_665_194741b4c66f48e785505267fcb7d795f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29" y="4943999"/>
            <a:ext cx="2326742" cy="15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vto-master.com/upload/resize_cache/iblock/681/1115_665_194741b4c66f48e785505267fcb7d795f/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1109"/>
            <a:ext cx="2294512" cy="15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vto-master.com/upload/resize_cache/iblock/02d/1115_665_194741b4c66f48e785505267fcb7d795f/426max_perevernut-v-druguyu-storonu_1115kh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54" y="1118219"/>
            <a:ext cx="2856061" cy="17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>
            <a:stCxn id="4" idx="2"/>
            <a:endCxn id="15" idx="0"/>
          </p:cNvCxnSpPr>
          <p:nvPr/>
        </p:nvCxnSpPr>
        <p:spPr>
          <a:xfrm>
            <a:off x="4790619" y="4077071"/>
            <a:ext cx="2" cy="26474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0"/>
            <a:endCxn id="15" idx="2"/>
          </p:cNvCxnSpPr>
          <p:nvPr/>
        </p:nvCxnSpPr>
        <p:spPr>
          <a:xfrm flipV="1">
            <a:off x="4790620" y="5678780"/>
            <a:ext cx="1" cy="27446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0" name="Прямая со стрелкой 25599"/>
          <p:cNvCxnSpPr/>
          <p:nvPr/>
        </p:nvCxnSpPr>
        <p:spPr>
          <a:xfrm flipH="1" flipV="1">
            <a:off x="5775794" y="5620663"/>
            <a:ext cx="360040" cy="37991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11980" y="5620664"/>
            <a:ext cx="393468" cy="42957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1"/>
          </p:cNvCxnSpPr>
          <p:nvPr/>
        </p:nvCxnSpPr>
        <p:spPr>
          <a:xfrm flipH="1" flipV="1">
            <a:off x="5836874" y="5301209"/>
            <a:ext cx="249892" cy="10743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452118" y="5326608"/>
            <a:ext cx="296524" cy="1177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460610" y="4627736"/>
            <a:ext cx="249888" cy="11159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44923" y="4636300"/>
            <a:ext cx="257062" cy="10302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5954" y="13974"/>
            <a:ext cx="8641655" cy="61430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Проект «Мобильное дополнительное образование»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876D82CE-DF87-42CE-B68F-146F0404CCF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280180" y="980728"/>
            <a:ext cx="8568952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Проблема: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Отсутствие доступности и возможности получения разнообразного дополнительного образования на селе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Решение: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Сетевое взаимодействие городского и сельского учреждений ДОД для организации выездных сессий для детей и педагогов (не менее 20 программ дополнительного образования разных направленностей)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0498" y="3284984"/>
            <a:ext cx="2160241" cy="7920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ДЮЦ «Рифей»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0500" y="4341813"/>
            <a:ext cx="2160241" cy="13369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ЦДОД пос. Комсомольский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6766" y="43418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Троельжанская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6766" y="51385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Шадейская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6766" y="5948914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Плехановская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0499" y="5953241"/>
            <a:ext cx="2160241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Кыласовская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2101" y="5953241"/>
            <a:ext cx="1817977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Комсомольская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5436" y="4341814"/>
            <a:ext cx="1834334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Ленская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19672" y="5138513"/>
            <a:ext cx="1839990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Насдкинская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49"/>
            <a:ext cx="8640960" cy="504056"/>
          </a:xfrm>
          <a:noFill/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21813"/>
              </p:ext>
            </p:extLst>
          </p:nvPr>
        </p:nvGraphicFramePr>
        <p:xfrm>
          <a:off x="181587" y="629716"/>
          <a:ext cx="8780826" cy="6173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75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1. Проект инициирован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1.1.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паспорт проекта, определены источники и механизмы финансирования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1.2. Сформирована </a:t>
                      </a:r>
                      <a:r>
                        <a:rPr lang="ru-RU" sz="1500" b="0" baseline="0" dirty="0">
                          <a:latin typeface="+mn-lt"/>
                          <a:cs typeface="Times New Roman" panose="02020603050405020304" pitchFamily="18" charset="0"/>
                        </a:rPr>
                        <a:t>рабочая группа проекта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1.3.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план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01.06.2017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2.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7941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1500" b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Заключение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соглашения с Минобрнауки России о предоставлении субсидии из федерального бюджета на создание и развитие модельного центра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2.2.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нормативно-правовая база функционирования модельного центра, определены концепция и направления работы, создан модельный центр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2.3.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документация для организации независимой оценки качества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01.05.2017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2.4. Разработка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нормативно-правовой базы для введения персонифицированного финансирования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15.04.2017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673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2.5. Апробация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персонифицированного финансирования дополнительного образования детей в муниципалитетах, проведен мониторинг перехода муниципальных систем дополнительного образования на персонифицированное финансирование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509985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2.6. Обеспечение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деятельности краевого и муниципальных центров поддержки технического и естественнонаучного творчества детей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235325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2.7. Обустройство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третьего этажа Школы фотоники и музея физики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01.08.2017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5319698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2.8. Реализация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проекта «Мобильный технопарк»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381313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3.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4837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3.1. Участие в конкурсе Минобрнауки России на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созданию и функционированию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51720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36004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13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70380"/>
              </p:ext>
            </p:extLst>
          </p:nvPr>
        </p:nvGraphicFramePr>
        <p:xfrm>
          <a:off x="264421" y="764704"/>
          <a:ext cx="8640960" cy="569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4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99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3.2. Заключение соглашения с Минобрнауки России о предоставлении субсидии из федерального бюджета на создание и функционирование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01.03.2018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3032049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3.3. Ремонт и оснащение оборудованием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3.4.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Обеспечено включение сведений о системе дополнительного образования детей в ГИС «Контингент»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3.5. Введение персонифицированного финансирования дополнительного образования детей на территории всего региона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4.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4.1. Открытие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4.2. Сформирована система карьерного роста педагогов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4.3. Сформирован региональный компонент федерального навигатора по дополнительным общеобразовательным программам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Этап 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5.1. Участие в конкурсе Минобрнауки России на </a:t>
                      </a:r>
                      <a:r>
                        <a:rPr lang="ru-RU" sz="1500" b="0" dirty="0" err="1"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содействию развитию дополнительного образования детей, заключено соглашение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5.2. Обновление условий дополнительного образования детей – инфраструктуры, оборудования, средств обучения, внедрение новых программ и т.д.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25.12.2020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326452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Этап 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5099857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6.1. Подведены итоги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235325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6.2. Осуществлен мониторинг показателей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01.07.2021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5820991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6.3. Достигнуты целевые показатели проекта. Проект завершен (итоговый отчет утвержден)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99739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03"/>
            <a:ext cx="864096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Финансирование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проекта (тыс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 руб.)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99770"/>
              </p:ext>
            </p:extLst>
          </p:nvPr>
        </p:nvGraphicFramePr>
        <p:xfrm>
          <a:off x="251520" y="1772816"/>
          <a:ext cx="8640960" cy="17685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Источники финансирования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Краевой бюджет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85 242,0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Федеральный бюджет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23 777,7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ИТОГО: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52 191,7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109 019,7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14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" y="0"/>
            <a:ext cx="7847906" cy="332656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Риски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34521"/>
              </p:ext>
            </p:extLst>
          </p:nvPr>
        </p:nvGraphicFramePr>
        <p:xfrm>
          <a:off x="206522" y="764704"/>
          <a:ext cx="8786372" cy="5753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2863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Наименование риска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Ожидаемые последствия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Способы минимизации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13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Недостаточность финансового обеспечения для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Снижение эффективности проектных действий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и, в конечном счете,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недостижение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заявленных показателей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Привлечение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частных инвестиций в развитие сектора дополнительного образования детей, развитие механизмов сетевого взаимодействия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55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Разрыв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в качестве результатов проекта между городскими и сельскими территориями, в том числе неравных условий для реализации современных программ ДО, недостаточных кадровых, финансовых и иных ресурсов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Отсутствие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необходимого многообразия форм и видов получения дополнительного образования для детей, проживающих в сельской местности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Развитие проектной деятельности детей и педагогов, сетевых и модульных форм получения дополнительного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72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Нежелание</a:t>
                      </a:r>
                      <a:r>
                        <a:rPr lang="ru-RU" sz="1600" baseline="0" dirty="0"/>
                        <a:t> муниципалитетов участвовать в реализации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Неоднородность внедрения результатов проекта</a:t>
                      </a:r>
                      <a:r>
                        <a:rPr lang="ru-RU" sz="1600" baseline="0" dirty="0"/>
                        <a:t> и, как следствие, неоднородность доступности дополнительного образования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Создание системы</a:t>
                      </a:r>
                      <a:r>
                        <a:rPr lang="ru-RU" sz="1600" baseline="0" dirty="0"/>
                        <a:t> мотивации муниципалитетов в участии в реализации проекта, в том числе внедрение механизмов публичной отчётности о муниципальных результатах проекта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15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27855"/>
              </p:ext>
            </p:extLst>
          </p:nvPr>
        </p:nvGraphicFramePr>
        <p:xfrm>
          <a:off x="251520" y="908720"/>
          <a:ext cx="8640960" cy="57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546320"/>
            <a:ext cx="894890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77627" y="116632"/>
            <a:ext cx="9033073" cy="42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Цель и задачи проекта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3796" y="-97608"/>
            <a:ext cx="8135938" cy="645217"/>
          </a:xfrm>
        </p:spPr>
        <p:txBody>
          <a:bodyPr>
            <a:normAutofit/>
          </a:bodyPr>
          <a:lstStyle/>
          <a:p>
            <a:pPr algn="l">
              <a:lnSpc>
                <a:spcPts val="2600"/>
              </a:lnSpc>
            </a:pPr>
            <a:r>
              <a:rPr lang="ru-RU" sz="2000" b="1" dirty="0">
                <a:solidFill>
                  <a:srgbClr val="C00000"/>
                </a:solidFill>
              </a:rPr>
              <a:t>Результаты проекта к 2021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503" y="1060948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75% детей в возрасте от 5 до 18 лет охвачены дополнительным образованием (от общего количества детей данной категории);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8% детей охвачены дополнительными общеразвивающими программами технической и естественно-научной направленности;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функционирует региональный модельный центр дополнительного образования детей и создан детский 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20 000 детей и молодежи ежегодно принимают участие в конкурсах и олимпиадах различного уровня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150 педагогов и руководителей организаций дополнительного образования ежегодно повышают свою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частных организаций, реализующих программы дополнительного образования, имеют доступ к бюджетному финансированию услуг дополнительного образования детей.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52" y="1016550"/>
            <a:ext cx="1008386" cy="83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7" y="2103900"/>
            <a:ext cx="1093637" cy="749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910"/>
            <a:ext cx="993286" cy="10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9" y="4245379"/>
            <a:ext cx="1305306" cy="8702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" y="5191301"/>
            <a:ext cx="1268760" cy="126876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47667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" y="15331"/>
            <a:ext cx="5544616" cy="3751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Участники проекта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16686" y="3220731"/>
            <a:ext cx="646112" cy="17924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09867" y="3246834"/>
            <a:ext cx="646113" cy="176634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721917" y="3246835"/>
            <a:ext cx="647700" cy="176634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1498" y="687637"/>
            <a:ext cx="7296944" cy="71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Министерство образования и науки Пермского края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1498" y="1983689"/>
            <a:ext cx="2268538" cy="11080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ДПО «Институт развития образования ПК»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0698" y="1988926"/>
            <a:ext cx="2517775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ГУ ДО «Пермский краевой центр «Муравейник»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723505" y="1551139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34930" y="1510905"/>
            <a:ext cx="647700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78030" y="2004615"/>
            <a:ext cx="2030412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ДО КЦХО «Росток»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6870180" y="1510905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7575" y="3667736"/>
            <a:ext cx="7308850" cy="606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Муниципальные районы (городские округа): органы,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осуществляющие управление в сфере образования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37643"/>
              </p:ext>
            </p:extLst>
          </p:nvPr>
        </p:nvGraphicFramePr>
        <p:xfrm>
          <a:off x="611560" y="5092304"/>
          <a:ext cx="7776865" cy="12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8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93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890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Вузы, СПО</a:t>
                      </a:r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</a:t>
                      </a:r>
                      <a:r>
                        <a:rPr lang="ru-RU" sz="1400" b="0" baseline="0" dirty="0"/>
                        <a:t> организации ДО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 методические и ресурсные центры</a:t>
                      </a:r>
                      <a:endParaRPr lang="ru-RU" sz="20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Инновационные школы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Социально</a:t>
                      </a:r>
                      <a:r>
                        <a:rPr lang="ru-RU" sz="1400" b="0" baseline="0" dirty="0"/>
                        <a:t> ориентированные НКО, общественные организации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59267"/>
              </p:ext>
            </p:extLst>
          </p:nvPr>
        </p:nvGraphicFramePr>
        <p:xfrm>
          <a:off x="611557" y="5805339"/>
          <a:ext cx="7776866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Частные ОО, осуществляющие деятельность по ДОП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Промышленные предприятия, бизнес-структуры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8"/>
          <p:cNvSpPr txBox="1">
            <a:spLocks/>
          </p:cNvSpPr>
          <p:nvPr/>
        </p:nvSpPr>
        <p:spPr bwMode="auto">
          <a:xfrm>
            <a:off x="827906" y="778570"/>
            <a:ext cx="3384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1400" b="1" u="sng" dirty="0"/>
              <a:t>Охват детей 5-18 лет программами дополнительного образования, %</a:t>
            </a:r>
            <a:r>
              <a:rPr lang="ru-RU" altLang="ru-RU" sz="1400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>
          <a:xfrm>
            <a:off x="107085" y="58437"/>
            <a:ext cx="7427863" cy="36108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Развитие дополнительного образования</a:t>
            </a:r>
          </a:p>
        </p:txBody>
      </p:sp>
      <p:sp>
        <p:nvSpPr>
          <p:cNvPr id="3077" name="Текст 1"/>
          <p:cNvSpPr txBox="1">
            <a:spLocks/>
          </p:cNvSpPr>
          <p:nvPr/>
        </p:nvSpPr>
        <p:spPr bwMode="auto">
          <a:xfrm>
            <a:off x="4788719" y="764704"/>
            <a:ext cx="4176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400" b="1" u="sng" dirty="0">
                <a:solidFill>
                  <a:srgbClr val="000000"/>
                </a:solidFill>
              </a:rPr>
              <a:t>Результативность участия детей и молодежи во всероссийских и международных мероприятиях (от общего числа участников), %</a:t>
            </a:r>
          </a:p>
        </p:txBody>
      </p:sp>
      <p:graphicFrame>
        <p:nvGraphicFramePr>
          <p:cNvPr id="3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54064"/>
              </p:ext>
            </p:extLst>
          </p:nvPr>
        </p:nvGraphicFramePr>
        <p:xfrm>
          <a:off x="4783956" y="1342554"/>
          <a:ext cx="392430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34761"/>
              </p:ext>
            </p:extLst>
          </p:nvPr>
        </p:nvGraphicFramePr>
        <p:xfrm>
          <a:off x="3885742" y="4190626"/>
          <a:ext cx="5114924" cy="25034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7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23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3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«Золотая дюжина» субъектов РФ по результативности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участия во Всероссийской олимпиаде школьников</a:t>
                      </a:r>
                      <a:endParaRPr lang="ru-RU" sz="1100" b="1" dirty="0"/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Москва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7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Удмуртская Республика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Санкт-Петербург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8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Нижегородская область 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Татарстан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9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Кировская область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Московская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Республика Мордовия</a:t>
                      </a: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Челябинская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Пермский край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Новосибирская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Башкортостан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933056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Эффективность участия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в заключительном этапе олимпиады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8537288"/>
              </p:ext>
            </p:extLst>
          </p:nvPr>
        </p:nvGraphicFramePr>
        <p:xfrm>
          <a:off x="35496" y="4452429"/>
          <a:ext cx="3770235" cy="22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61553"/>
              </p:ext>
            </p:extLst>
          </p:nvPr>
        </p:nvGraphicFramePr>
        <p:xfrm>
          <a:off x="467544" y="1269107"/>
          <a:ext cx="3925887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8535" y="476672"/>
            <a:ext cx="887689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532828" cy="43204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Развитие научно-технического </a:t>
            </a:r>
            <a:r>
              <a:rPr lang="ru-RU" sz="2000" b="1" dirty="0" smtClean="0">
                <a:solidFill>
                  <a:srgbClr val="C00000"/>
                </a:solidFill>
              </a:rPr>
              <a:t>творчества </a:t>
            </a:r>
            <a:r>
              <a:rPr lang="ru-RU" sz="2000" b="1" dirty="0">
                <a:solidFill>
                  <a:srgbClr val="C00000"/>
                </a:solidFill>
              </a:rPr>
              <a:t>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82CE-DF87-42CE-B68F-146F0404CCF9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1105370"/>
              </p:ext>
            </p:extLst>
          </p:nvPr>
        </p:nvGraphicFramePr>
        <p:xfrm>
          <a:off x="179958" y="1412776"/>
          <a:ext cx="5296711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greatfootball.com.ua/russian/logo-big/torpedo-m-b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4" y="1545641"/>
            <a:ext cx="1168348" cy="9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s319223.vk.me/v319223929/667e/sdFn0ioz-Uw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5" y="2820516"/>
            <a:ext cx="1052746" cy="9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92204"/>
              </p:ext>
            </p:extLst>
          </p:nvPr>
        </p:nvGraphicFramePr>
        <p:xfrm>
          <a:off x="5573506" y="1259632"/>
          <a:ext cx="3313113" cy="25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4329"/>
              </p:ext>
            </p:extLst>
          </p:nvPr>
        </p:nvGraphicFramePr>
        <p:xfrm>
          <a:off x="5527469" y="4005063"/>
          <a:ext cx="3313112" cy="27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5496" y="499104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8991" cy="738064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>
                <a:solidFill>
                  <a:srgbClr val="C00000"/>
                </a:solidFill>
              </a:rPr>
              <a:t>Краевой и муниципальные ресурсные центры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поддержки технического </a:t>
            </a:r>
            <a:r>
              <a:rPr lang="ru-RU" altLang="ru-RU" sz="2000" b="1" dirty="0">
                <a:solidFill>
                  <a:srgbClr val="C00000"/>
                </a:solidFill>
              </a:rPr>
              <a:t>и естественнонаучного творчества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детей (2016-2017 </a:t>
            </a:r>
            <a:r>
              <a:rPr lang="ru-RU" altLang="ru-RU" sz="2000" b="1" dirty="0">
                <a:solidFill>
                  <a:srgbClr val="C00000"/>
                </a:solidFill>
              </a:rPr>
              <a:t>гг.)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58438"/>
              </p:ext>
            </p:extLst>
          </p:nvPr>
        </p:nvGraphicFramePr>
        <p:xfrm>
          <a:off x="1040606" y="1052736"/>
          <a:ext cx="7062787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1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Краевой центр: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Пермский центр «Муравейник»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ru-RU" b="1" dirty="0"/>
                        <a:t>Муниципальные центры: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ЦД(ю)НТТ (Березники)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Школа технического резерва (Полазна)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ДДТ «Дар» (Кунгур)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ЦДТ «Юность» (Пермь)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ДЮЦ «Импульс» (Пермский район)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ЦД(ю)ТТ</a:t>
                      </a:r>
                      <a:r>
                        <a:rPr lang="ru-RU" baseline="0" dirty="0"/>
                        <a:t> «ЮТЕКС» (Чайковский)</a:t>
                      </a:r>
                      <a:endParaRPr lang="ru-RU" dirty="0"/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1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948113"/>
            <a:ext cx="4060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97" y="4839996"/>
            <a:ext cx="2812890" cy="171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616" name="Группа 11"/>
          <p:cNvGrpSpPr>
            <a:grpSpLocks/>
          </p:cNvGrpSpPr>
          <p:nvPr/>
        </p:nvGrpSpPr>
        <p:grpSpPr bwMode="auto">
          <a:xfrm>
            <a:off x="2187575" y="3371850"/>
            <a:ext cx="2884488" cy="1563688"/>
            <a:chOff x="-63723" y="4484151"/>
            <a:chExt cx="3371281" cy="1930442"/>
          </a:xfrm>
        </p:grpSpPr>
        <p:pic>
          <p:nvPicPr>
            <p:cNvPr id="25627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23" y="4484151"/>
              <a:ext cx="2934330" cy="15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Рисунок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03" y="4759846"/>
              <a:ext cx="2357955" cy="165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7" name="Рисунок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84713"/>
            <a:ext cx="3470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4227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5751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7275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1" name="Группа 20"/>
          <p:cNvGrpSpPr>
            <a:grpSpLocks/>
          </p:cNvGrpSpPr>
          <p:nvPr/>
        </p:nvGrpSpPr>
        <p:grpSpPr bwMode="auto">
          <a:xfrm>
            <a:off x="8093075" y="4484688"/>
            <a:ext cx="806450" cy="828675"/>
            <a:chOff x="7222568" y="1063670"/>
            <a:chExt cx="807014" cy="829872"/>
          </a:xfrm>
        </p:grpSpPr>
        <p:pic>
          <p:nvPicPr>
            <p:cNvPr id="25624" name="Рисунок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8" y="10636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Рисунок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968" y="12160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Рисунок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368" y="13684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67" y="3259920"/>
            <a:ext cx="1547079" cy="161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23" name="Рисунок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381375"/>
            <a:ext cx="23574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2095" y="738064"/>
            <a:ext cx="898440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" y="44624"/>
            <a:ext cx="8956813" cy="803728"/>
          </a:xfrm>
        </p:spPr>
        <p:txBody>
          <a:bodyPr>
            <a:normAutofit/>
          </a:bodyPr>
          <a:lstStyle/>
          <a:p>
            <a:pPr algn="l">
              <a:lnSpc>
                <a:spcPts val="24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Мероприятия регионального и всероссийского уровней, направленные на развитие технического творчества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5" y="2747871"/>
            <a:ext cx="4884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Окружной робототехнический фестиваль 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altLang="ru-RU" sz="16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РобоФест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-Урал», около 500 человек из 6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20989" r="6663" b="26278"/>
          <a:stretch/>
        </p:blipFill>
        <p:spPr>
          <a:xfrm>
            <a:off x="567129" y="3799330"/>
            <a:ext cx="3651883" cy="17467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75" y="5689634"/>
            <a:ext cx="469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Первенство России по авиационным моделям, 119 человек из 11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1" y="1580732"/>
            <a:ext cx="3823477" cy="1040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1087" y="3868593"/>
            <a:ext cx="42613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по робототехнике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Открытая научно-техническая олимпиада обучающихся Пермского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 по радиоспорту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Краевые соревнования по судомодельному 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«Юный радиолюбитель»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«Юные техники и изобретатели Пермского края»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13" y="993209"/>
            <a:ext cx="1795272" cy="2392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377" y="993209"/>
            <a:ext cx="2241565" cy="177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0" y="2294707"/>
            <a:ext cx="1892866" cy="14211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84835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" y="5101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Детский технопарк «</a:t>
            </a:r>
            <a:r>
              <a:rPr lang="ru-RU" sz="2000" b="1" dirty="0" err="1">
                <a:solidFill>
                  <a:srgbClr val="C00000"/>
                </a:solidFill>
              </a:rPr>
              <a:t>Кванториум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53901"/>
            <a:ext cx="3825933" cy="2304256"/>
          </a:xfrm>
          <a:prstGeom prst="rect">
            <a:avLst/>
          </a:prstGeo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4089169" y="1037878"/>
            <a:ext cx="4968552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Размещение: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г. Пермь, ул. 25 Октября, 64, Школа </a:t>
            </a:r>
            <a:r>
              <a:rPr lang="ru-RU" sz="1800" dirty="0" err="1"/>
              <a:t>фотоники</a:t>
            </a:r>
            <a:r>
              <a:rPr lang="ru-RU" sz="1800" dirty="0"/>
              <a:t> и музей физики при Пермской научно-производственной приборостроительной компании (ПНППК).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Планируемые сроки: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  <a:p>
            <a:pPr marL="269875" indent="-182563"/>
            <a:r>
              <a:rPr lang="ru-RU" sz="1800" dirty="0"/>
              <a:t>2017 г. – обустройство третьего этажа</a:t>
            </a:r>
          </a:p>
          <a:p>
            <a:pPr marL="269875" indent="-182563"/>
            <a:r>
              <a:rPr lang="ru-RU" sz="1800" dirty="0"/>
              <a:t>2018 г. – оснащение технопарка, в </a:t>
            </a:r>
            <a:r>
              <a:rPr lang="ru-RU" sz="1800" dirty="0" err="1"/>
              <a:t>т.ч</a:t>
            </a:r>
            <a:r>
              <a:rPr lang="ru-RU" sz="1800" dirty="0"/>
              <a:t>. за счет федерального бюджета (до 90 млн. руб.)</a:t>
            </a:r>
          </a:p>
          <a:p>
            <a:pPr marL="269875" indent="-182563"/>
            <a:r>
              <a:rPr lang="ru-RU" sz="1800" dirty="0"/>
              <a:t>2019 г. – открытие технопарка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3316" b="8764"/>
          <a:stretch/>
        </p:blipFill>
        <p:spPr>
          <a:xfrm>
            <a:off x="6089584" y="4011651"/>
            <a:ext cx="2664295" cy="196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904" y="4005064"/>
            <a:ext cx="2701592" cy="1967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05064"/>
            <a:ext cx="2736304" cy="196383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6717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1404</Words>
  <Application>Microsoft Office PowerPoint</Application>
  <PresentationFormat>Экран (4:3)</PresentationFormat>
  <Paragraphs>245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2_Тема Office</vt:lpstr>
      <vt:lpstr>«Доступное дополнительное образование для детей»</vt:lpstr>
      <vt:lpstr>Презентация PowerPoint</vt:lpstr>
      <vt:lpstr>Результаты проекта к 2021 году</vt:lpstr>
      <vt:lpstr>Участники проекта</vt:lpstr>
      <vt:lpstr>Развитие дополнительного образования</vt:lpstr>
      <vt:lpstr>Развитие научно-технического творчества учащихся</vt:lpstr>
      <vt:lpstr>Краевой и муниципальные ресурсные центры поддержки технического и естественнонаучного творчества детей (2016-2017 гг.)  </vt:lpstr>
      <vt:lpstr>Мероприятия регионального и всероссийского уровней, направленные на развитие технического творчества детей</vt:lpstr>
      <vt:lpstr>Детский технопарк «Кванториум»</vt:lpstr>
      <vt:lpstr>Проект «Мобильный технопарк»</vt:lpstr>
      <vt:lpstr>Проект «Мобильное дополнительное образование»</vt:lpstr>
      <vt:lpstr>Этапы, механизмы и план реализации проекта </vt:lpstr>
      <vt:lpstr>Этапы, механизмы и план реализации проекта </vt:lpstr>
      <vt:lpstr>Финансирование проекта (тыс. руб.) </vt:lpstr>
      <vt:lpstr>Риски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дополнительное образование</dc:title>
  <dc:creator>Жадаев Дмитрий</dc:creator>
  <cp:lastModifiedBy>Пользователь</cp:lastModifiedBy>
  <cp:revision>122</cp:revision>
  <cp:lastPrinted>2017-02-27T09:33:51Z</cp:lastPrinted>
  <dcterms:created xsi:type="dcterms:W3CDTF">2017-02-07T03:40:18Z</dcterms:created>
  <dcterms:modified xsi:type="dcterms:W3CDTF">2017-07-23T06:23:51Z</dcterms:modified>
</cp:coreProperties>
</file>